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1" r:id="rId4"/>
    <p:sldId id="269" r:id="rId5"/>
    <p:sldId id="268" r:id="rId6"/>
    <p:sldId id="275" r:id="rId7"/>
    <p:sldId id="265" r:id="rId8"/>
    <p:sldId id="266" r:id="rId9"/>
    <p:sldId id="272" r:id="rId10"/>
    <p:sldId id="276" r:id="rId11"/>
    <p:sldId id="277" r:id="rId12"/>
    <p:sldId id="282" r:id="rId13"/>
    <p:sldId id="281" r:id="rId14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DBD82-6F2E-463C-830A-F84D7C345477}" type="datetimeFigureOut">
              <a:rPr lang="zh-TW" altLang="en-US" smtClean="0"/>
              <a:t>2025/6/20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212B-436D-44D6-B434-AF6B813B8F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950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7212B-436D-44D6-B434-AF6B813B8F9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095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59BE2-B5D8-51DA-697F-20EE76B32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ED4E1710-D7A1-8C36-0216-0B405D158A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881EF57-12CA-5BE8-6F6A-35C7E7AC00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0212DA2-DAF0-8E6C-FA6E-140FDEA8CB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7212B-436D-44D6-B434-AF6B813B8F9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0190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7212B-436D-44D6-B434-AF6B813B8F9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41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6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6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6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05495" y="657204"/>
            <a:ext cx="16443960" cy="1906905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16443725" y="1906518"/>
                </a:moveTo>
                <a:lnTo>
                  <a:pt x="0" y="1906518"/>
                </a:lnTo>
                <a:lnTo>
                  <a:pt x="0" y="0"/>
                </a:lnTo>
                <a:lnTo>
                  <a:pt x="16443725" y="0"/>
                </a:lnTo>
                <a:lnTo>
                  <a:pt x="16443725" y="19065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597380" y="2915205"/>
            <a:ext cx="7725409" cy="5498465"/>
          </a:xfrm>
          <a:custGeom>
            <a:avLst/>
            <a:gdLst/>
            <a:ahLst/>
            <a:cxnLst/>
            <a:rect l="l" t="t" r="r" b="b"/>
            <a:pathLst>
              <a:path w="7725409" h="5498465">
                <a:moveTo>
                  <a:pt x="7724782" y="5498061"/>
                </a:moveTo>
                <a:lnTo>
                  <a:pt x="0" y="5498061"/>
                </a:lnTo>
                <a:lnTo>
                  <a:pt x="0" y="0"/>
                </a:lnTo>
                <a:lnTo>
                  <a:pt x="7724782" y="0"/>
                </a:lnTo>
                <a:lnTo>
                  <a:pt x="7724782" y="54980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26068" y="2915205"/>
            <a:ext cx="8360409" cy="5768975"/>
          </a:xfrm>
          <a:custGeom>
            <a:avLst/>
            <a:gdLst/>
            <a:ahLst/>
            <a:cxnLst/>
            <a:rect l="l" t="t" r="r" b="b"/>
            <a:pathLst>
              <a:path w="8360409" h="5768975">
                <a:moveTo>
                  <a:pt x="8360171" y="5768743"/>
                </a:moveTo>
                <a:lnTo>
                  <a:pt x="0" y="5768743"/>
                </a:lnTo>
                <a:lnTo>
                  <a:pt x="0" y="0"/>
                </a:lnTo>
                <a:lnTo>
                  <a:pt x="8360171" y="0"/>
                </a:lnTo>
                <a:lnTo>
                  <a:pt x="8360171" y="57687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147561" y="4585449"/>
            <a:ext cx="400685" cy="599440"/>
          </a:xfrm>
          <a:custGeom>
            <a:avLst/>
            <a:gdLst/>
            <a:ahLst/>
            <a:cxnLst/>
            <a:rect l="l" t="t" r="r" b="b"/>
            <a:pathLst>
              <a:path w="400684" h="599439">
                <a:moveTo>
                  <a:pt x="197591" y="599179"/>
                </a:moveTo>
                <a:lnTo>
                  <a:pt x="184627" y="554374"/>
                </a:lnTo>
                <a:lnTo>
                  <a:pt x="184705" y="544321"/>
                </a:lnTo>
                <a:lnTo>
                  <a:pt x="186400" y="446918"/>
                </a:lnTo>
                <a:lnTo>
                  <a:pt x="187294" y="398237"/>
                </a:lnTo>
                <a:lnTo>
                  <a:pt x="188243" y="349579"/>
                </a:lnTo>
                <a:lnTo>
                  <a:pt x="188231" y="347767"/>
                </a:lnTo>
                <a:lnTo>
                  <a:pt x="188029" y="345966"/>
                </a:lnTo>
                <a:lnTo>
                  <a:pt x="187882" y="343495"/>
                </a:lnTo>
                <a:lnTo>
                  <a:pt x="186674" y="344043"/>
                </a:lnTo>
                <a:lnTo>
                  <a:pt x="185478" y="344782"/>
                </a:lnTo>
                <a:lnTo>
                  <a:pt x="184371" y="345420"/>
                </a:lnTo>
                <a:lnTo>
                  <a:pt x="157718" y="364635"/>
                </a:lnTo>
                <a:lnTo>
                  <a:pt x="104380" y="403140"/>
                </a:lnTo>
                <a:lnTo>
                  <a:pt x="65591" y="431889"/>
                </a:lnTo>
                <a:lnTo>
                  <a:pt x="41646" y="451044"/>
                </a:lnTo>
                <a:lnTo>
                  <a:pt x="29677" y="460675"/>
                </a:lnTo>
                <a:lnTo>
                  <a:pt x="25394" y="464077"/>
                </a:lnTo>
                <a:lnTo>
                  <a:pt x="21324" y="467848"/>
                </a:lnTo>
                <a:lnTo>
                  <a:pt x="11898" y="474608"/>
                </a:lnTo>
                <a:lnTo>
                  <a:pt x="6535" y="474258"/>
                </a:lnTo>
                <a:lnTo>
                  <a:pt x="0" y="467012"/>
                </a:lnTo>
                <a:lnTo>
                  <a:pt x="64" y="461666"/>
                </a:lnTo>
                <a:lnTo>
                  <a:pt x="3988" y="457045"/>
                </a:lnTo>
                <a:lnTo>
                  <a:pt x="7454" y="452737"/>
                </a:lnTo>
                <a:lnTo>
                  <a:pt x="45831" y="421532"/>
                </a:lnTo>
                <a:lnTo>
                  <a:pt x="76349" y="398186"/>
                </a:lnTo>
                <a:lnTo>
                  <a:pt x="125518" y="361929"/>
                </a:lnTo>
                <a:lnTo>
                  <a:pt x="174917" y="325945"/>
                </a:lnTo>
                <a:lnTo>
                  <a:pt x="176583" y="325083"/>
                </a:lnTo>
                <a:lnTo>
                  <a:pt x="178120" y="323656"/>
                </a:lnTo>
                <a:lnTo>
                  <a:pt x="180122" y="322011"/>
                </a:lnTo>
                <a:lnTo>
                  <a:pt x="158280" y="307369"/>
                </a:lnTo>
                <a:lnTo>
                  <a:pt x="138610" y="290434"/>
                </a:lnTo>
                <a:lnTo>
                  <a:pt x="101149" y="254753"/>
                </a:lnTo>
                <a:lnTo>
                  <a:pt x="79351" y="236255"/>
                </a:lnTo>
                <a:lnTo>
                  <a:pt x="72024" y="230147"/>
                </a:lnTo>
                <a:lnTo>
                  <a:pt x="69618" y="228190"/>
                </a:lnTo>
                <a:lnTo>
                  <a:pt x="64616" y="224289"/>
                </a:lnTo>
                <a:lnTo>
                  <a:pt x="58602" y="219398"/>
                </a:lnTo>
                <a:lnTo>
                  <a:pt x="56850" y="215590"/>
                </a:lnTo>
                <a:lnTo>
                  <a:pt x="59819" y="212552"/>
                </a:lnTo>
                <a:lnTo>
                  <a:pt x="64140" y="208193"/>
                </a:lnTo>
                <a:lnTo>
                  <a:pt x="68397" y="210803"/>
                </a:lnTo>
                <a:lnTo>
                  <a:pt x="106339" y="239300"/>
                </a:lnTo>
                <a:lnTo>
                  <a:pt x="139570" y="267384"/>
                </a:lnTo>
                <a:lnTo>
                  <a:pt x="150527" y="277164"/>
                </a:lnTo>
                <a:lnTo>
                  <a:pt x="161624" y="286757"/>
                </a:lnTo>
                <a:lnTo>
                  <a:pt x="167587" y="291413"/>
                </a:lnTo>
                <a:lnTo>
                  <a:pt x="173889" y="295905"/>
                </a:lnTo>
                <a:lnTo>
                  <a:pt x="180534" y="300449"/>
                </a:lnTo>
                <a:lnTo>
                  <a:pt x="187525" y="305258"/>
                </a:lnTo>
                <a:lnTo>
                  <a:pt x="187596" y="301628"/>
                </a:lnTo>
                <a:lnTo>
                  <a:pt x="187674" y="299716"/>
                </a:lnTo>
                <a:lnTo>
                  <a:pt x="186287" y="194375"/>
                </a:lnTo>
                <a:lnTo>
                  <a:pt x="185723" y="142641"/>
                </a:lnTo>
                <a:lnTo>
                  <a:pt x="185417" y="90911"/>
                </a:lnTo>
                <a:lnTo>
                  <a:pt x="185791" y="70740"/>
                </a:lnTo>
                <a:lnTo>
                  <a:pt x="186772" y="50570"/>
                </a:lnTo>
                <a:lnTo>
                  <a:pt x="188003" y="30384"/>
                </a:lnTo>
                <a:lnTo>
                  <a:pt x="189125" y="10169"/>
                </a:lnTo>
                <a:lnTo>
                  <a:pt x="189208" y="8351"/>
                </a:lnTo>
                <a:lnTo>
                  <a:pt x="189168" y="6064"/>
                </a:lnTo>
                <a:lnTo>
                  <a:pt x="190242" y="4856"/>
                </a:lnTo>
                <a:lnTo>
                  <a:pt x="192215" y="2735"/>
                </a:lnTo>
                <a:lnTo>
                  <a:pt x="194915" y="0"/>
                </a:lnTo>
                <a:lnTo>
                  <a:pt x="199691" y="98"/>
                </a:lnTo>
                <a:lnTo>
                  <a:pt x="202807" y="2776"/>
                </a:lnTo>
                <a:lnTo>
                  <a:pt x="205399" y="7869"/>
                </a:lnTo>
                <a:lnTo>
                  <a:pt x="205523" y="11583"/>
                </a:lnTo>
                <a:lnTo>
                  <a:pt x="205430" y="14832"/>
                </a:lnTo>
                <a:lnTo>
                  <a:pt x="205147" y="28659"/>
                </a:lnTo>
                <a:lnTo>
                  <a:pt x="204766" y="42491"/>
                </a:lnTo>
                <a:lnTo>
                  <a:pt x="204439" y="56321"/>
                </a:lnTo>
                <a:lnTo>
                  <a:pt x="204317" y="70138"/>
                </a:lnTo>
                <a:lnTo>
                  <a:pt x="204530" y="112757"/>
                </a:lnTo>
                <a:lnTo>
                  <a:pt x="204822" y="155353"/>
                </a:lnTo>
                <a:lnTo>
                  <a:pt x="205167" y="197946"/>
                </a:lnTo>
                <a:lnTo>
                  <a:pt x="205540" y="240555"/>
                </a:lnTo>
                <a:lnTo>
                  <a:pt x="206497" y="295357"/>
                </a:lnTo>
                <a:lnTo>
                  <a:pt x="206721" y="297538"/>
                </a:lnTo>
                <a:lnTo>
                  <a:pt x="206885" y="300295"/>
                </a:lnTo>
                <a:lnTo>
                  <a:pt x="207908" y="299853"/>
                </a:lnTo>
                <a:lnTo>
                  <a:pt x="209021" y="299310"/>
                </a:lnTo>
                <a:lnTo>
                  <a:pt x="209943" y="298778"/>
                </a:lnTo>
                <a:lnTo>
                  <a:pt x="285023" y="240724"/>
                </a:lnTo>
                <a:lnTo>
                  <a:pt x="360107" y="182742"/>
                </a:lnTo>
                <a:lnTo>
                  <a:pt x="390126" y="164458"/>
                </a:lnTo>
                <a:lnTo>
                  <a:pt x="394421" y="164490"/>
                </a:lnTo>
                <a:lnTo>
                  <a:pt x="396334" y="164568"/>
                </a:lnTo>
                <a:lnTo>
                  <a:pt x="399377" y="167631"/>
                </a:lnTo>
                <a:lnTo>
                  <a:pt x="399787" y="169706"/>
                </a:lnTo>
                <a:lnTo>
                  <a:pt x="400308" y="172060"/>
                </a:lnTo>
                <a:lnTo>
                  <a:pt x="369605" y="201558"/>
                </a:lnTo>
                <a:lnTo>
                  <a:pt x="337681" y="226630"/>
                </a:lnTo>
                <a:lnTo>
                  <a:pt x="292667" y="261156"/>
                </a:lnTo>
                <a:lnTo>
                  <a:pt x="270178" y="278418"/>
                </a:lnTo>
                <a:lnTo>
                  <a:pt x="219207" y="318264"/>
                </a:lnTo>
                <a:lnTo>
                  <a:pt x="216758" y="320413"/>
                </a:lnTo>
                <a:lnTo>
                  <a:pt x="214941" y="321952"/>
                </a:lnTo>
                <a:lnTo>
                  <a:pt x="224904" y="330234"/>
                </a:lnTo>
                <a:lnTo>
                  <a:pt x="234738" y="338453"/>
                </a:lnTo>
                <a:lnTo>
                  <a:pt x="244596" y="346491"/>
                </a:lnTo>
                <a:lnTo>
                  <a:pt x="254634" y="354232"/>
                </a:lnTo>
                <a:lnTo>
                  <a:pt x="271039" y="366230"/>
                </a:lnTo>
                <a:lnTo>
                  <a:pt x="287576" y="378040"/>
                </a:lnTo>
                <a:lnTo>
                  <a:pt x="304180" y="389776"/>
                </a:lnTo>
                <a:lnTo>
                  <a:pt x="320787" y="401546"/>
                </a:lnTo>
                <a:lnTo>
                  <a:pt x="331670" y="414545"/>
                </a:lnTo>
                <a:lnTo>
                  <a:pt x="326864" y="423607"/>
                </a:lnTo>
                <a:lnTo>
                  <a:pt x="322463" y="425012"/>
                </a:lnTo>
                <a:lnTo>
                  <a:pt x="317916" y="423946"/>
                </a:lnTo>
                <a:lnTo>
                  <a:pt x="313950" y="423036"/>
                </a:lnTo>
                <a:lnTo>
                  <a:pt x="310225" y="421349"/>
                </a:lnTo>
                <a:lnTo>
                  <a:pt x="306935" y="418968"/>
                </a:lnTo>
                <a:lnTo>
                  <a:pt x="282714" y="401734"/>
                </a:lnTo>
                <a:lnTo>
                  <a:pt x="258801" y="384098"/>
                </a:lnTo>
                <a:lnTo>
                  <a:pt x="235501" y="365656"/>
                </a:lnTo>
                <a:lnTo>
                  <a:pt x="213123" y="346006"/>
                </a:lnTo>
                <a:lnTo>
                  <a:pt x="211606" y="344570"/>
                </a:lnTo>
                <a:lnTo>
                  <a:pt x="209906" y="343239"/>
                </a:lnTo>
                <a:lnTo>
                  <a:pt x="207595" y="341277"/>
                </a:lnTo>
                <a:lnTo>
                  <a:pt x="207445" y="343576"/>
                </a:lnTo>
                <a:lnTo>
                  <a:pt x="207328" y="344823"/>
                </a:lnTo>
                <a:lnTo>
                  <a:pt x="207301" y="345969"/>
                </a:lnTo>
                <a:lnTo>
                  <a:pt x="206043" y="450561"/>
                </a:lnTo>
                <a:lnTo>
                  <a:pt x="205393" y="502867"/>
                </a:lnTo>
                <a:lnTo>
                  <a:pt x="204714" y="555156"/>
                </a:lnTo>
                <a:lnTo>
                  <a:pt x="204462" y="570627"/>
                </a:lnTo>
                <a:lnTo>
                  <a:pt x="204291" y="578365"/>
                </a:lnTo>
                <a:lnTo>
                  <a:pt x="204067" y="586106"/>
                </a:lnTo>
                <a:lnTo>
                  <a:pt x="204029" y="588684"/>
                </a:lnTo>
                <a:lnTo>
                  <a:pt x="204019" y="591738"/>
                </a:lnTo>
                <a:lnTo>
                  <a:pt x="202599" y="593539"/>
                </a:lnTo>
                <a:lnTo>
                  <a:pt x="200744" y="596034"/>
                </a:lnTo>
                <a:lnTo>
                  <a:pt x="197591" y="599179"/>
                </a:lnTo>
                <a:close/>
              </a:path>
            </a:pathLst>
          </a:custGeom>
          <a:solidFill>
            <a:srgbClr val="003D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6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6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6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05495" y="3575436"/>
            <a:ext cx="16346805" cy="6711950"/>
          </a:xfrm>
          <a:custGeom>
            <a:avLst/>
            <a:gdLst/>
            <a:ahLst/>
            <a:cxnLst/>
            <a:rect l="l" t="t" r="r" b="b"/>
            <a:pathLst>
              <a:path w="16346805" h="6711950">
                <a:moveTo>
                  <a:pt x="16346659" y="6711563"/>
                </a:moveTo>
                <a:lnTo>
                  <a:pt x="16346659" y="0"/>
                </a:lnTo>
                <a:lnTo>
                  <a:pt x="0" y="0"/>
                </a:lnTo>
                <a:lnTo>
                  <a:pt x="0" y="6711563"/>
                </a:lnTo>
                <a:lnTo>
                  <a:pt x="16346659" y="67115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3195" y="4537461"/>
            <a:ext cx="219075" cy="21907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53195" y="6880611"/>
            <a:ext cx="219075" cy="2190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8288000" cy="10286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23686" y="3090894"/>
            <a:ext cx="12240626" cy="2098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6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3979" y="3416917"/>
            <a:ext cx="15800040" cy="453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tx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jp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92381823-9D11-8A3A-81C6-3C11698E3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"/>
            <a:ext cx="18282583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7500" y="2967578"/>
            <a:ext cx="129540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0" spc="13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勤休制度</a:t>
            </a:r>
            <a:r>
              <a:rPr lang="zh-TW" altLang="en-US" sz="10000" spc="13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實務案例宣導</a:t>
            </a:r>
            <a:endParaRPr sz="10000" spc="13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05200" y="5295900"/>
            <a:ext cx="11658600" cy="16799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8995"/>
              </a:lnSpc>
              <a:spcBef>
                <a:spcPts val="100"/>
              </a:spcBef>
            </a:pPr>
            <a:r>
              <a:rPr lang="zh-TW" altLang="en-US" sz="6000" spc="-10" dirty="0">
                <a:latin typeface="Microsoft JhengHei"/>
                <a:cs typeface="Microsoft JhengHei"/>
              </a:rPr>
              <a:t>新竹</a:t>
            </a:r>
            <a:r>
              <a:rPr sz="6000" spc="-10" dirty="0">
                <a:latin typeface="Microsoft JhengHei"/>
                <a:cs typeface="Microsoft JhengHei"/>
              </a:rPr>
              <a:t>市</a:t>
            </a:r>
            <a:r>
              <a:rPr lang="zh-TW" altLang="en-US" sz="6000" spc="-10" dirty="0">
                <a:latin typeface="Microsoft JhengHei"/>
                <a:cs typeface="Microsoft JhengHei"/>
              </a:rPr>
              <a:t>政府</a:t>
            </a:r>
            <a:r>
              <a:rPr sz="6000" spc="-10" dirty="0">
                <a:latin typeface="Microsoft JhengHei"/>
                <a:cs typeface="Microsoft JhengHei"/>
              </a:rPr>
              <a:t>⼈事</a:t>
            </a:r>
            <a:r>
              <a:rPr lang="zh-TW" altLang="en-US" sz="6000" spc="-10" dirty="0">
                <a:latin typeface="Microsoft JhengHei"/>
                <a:cs typeface="Microsoft JhengHei"/>
              </a:rPr>
              <a:t>處</a:t>
            </a:r>
            <a:endParaRPr sz="6000" dirty="0">
              <a:latin typeface="Microsoft JhengHei"/>
              <a:cs typeface="Microsoft JhengHei"/>
            </a:endParaRPr>
          </a:p>
          <a:p>
            <a:pPr algn="ctr">
              <a:lnSpc>
                <a:spcPts val="3954"/>
              </a:lnSpc>
            </a:pPr>
            <a:r>
              <a:rPr sz="3400" spc="-10" dirty="0">
                <a:latin typeface="Microsoft JhengHei"/>
                <a:cs typeface="Microsoft JhengHei"/>
              </a:rPr>
              <a:t>11</a:t>
            </a:r>
            <a:r>
              <a:rPr lang="en-US" altLang="zh-TW" sz="3400" spc="-10" dirty="0">
                <a:latin typeface="Microsoft JhengHei"/>
                <a:cs typeface="Microsoft JhengHei"/>
              </a:rPr>
              <a:t>4</a:t>
            </a:r>
            <a:r>
              <a:rPr sz="3400" spc="-10" dirty="0">
                <a:latin typeface="Microsoft JhengHei"/>
                <a:cs typeface="Microsoft JhengHei"/>
              </a:rPr>
              <a:t>.</a:t>
            </a:r>
            <a:r>
              <a:rPr lang="en-US" altLang="zh-TW" sz="3400" spc="-10" dirty="0">
                <a:latin typeface="Microsoft JhengHei"/>
                <a:cs typeface="Microsoft JhengHei"/>
              </a:rPr>
              <a:t>6</a:t>
            </a:r>
            <a:endParaRPr sz="3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3B8855B-46C2-7CE2-9940-C017D3A32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object 2">
            <a:extLst>
              <a:ext uri="{FF2B5EF4-FFF2-40B4-BE49-F238E27FC236}">
                <a16:creationId xmlns:a16="http://schemas.microsoft.com/office/drawing/2014/main" id="{AFA97517-236C-1A92-FC4A-B4C58435A559}"/>
              </a:ext>
            </a:extLst>
          </p:cNvPr>
          <p:cNvGrpSpPr/>
          <p:nvPr/>
        </p:nvGrpSpPr>
        <p:grpSpPr>
          <a:xfrm>
            <a:off x="7848600" y="2778931"/>
            <a:ext cx="8452116" cy="2524714"/>
            <a:chOff x="877824" y="1516379"/>
            <a:chExt cx="2557109" cy="120066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44CE0BBB-2C75-FEFB-32E6-F5C3D1A13732}"/>
                </a:ext>
              </a:extLst>
            </p:cNvPr>
            <p:cNvSpPr/>
            <p:nvPr/>
          </p:nvSpPr>
          <p:spPr>
            <a:xfrm>
              <a:off x="890015" y="1528571"/>
              <a:ext cx="2544918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6">
              <a:extLst>
                <a:ext uri="{FF2B5EF4-FFF2-40B4-BE49-F238E27FC236}">
                  <a16:creationId xmlns:a16="http://schemas.microsoft.com/office/drawing/2014/main" id="{8A69218D-D901-3265-DC22-C5718E879371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448AB420-F9F7-500E-69C3-C7E0CC1BE25D}"/>
              </a:ext>
            </a:extLst>
          </p:cNvPr>
          <p:cNvSpPr txBox="1"/>
          <p:nvPr/>
        </p:nvSpPr>
        <p:spPr>
          <a:xfrm>
            <a:off x="457200" y="415282"/>
            <a:ext cx="17413514" cy="20390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 algn="just">
              <a:lnSpc>
                <a:spcPts val="5250"/>
              </a:lnSpc>
              <a:tabLst>
                <a:tab pos="1937385" algn="l"/>
              </a:tabLst>
            </a:pPr>
            <a:r>
              <a:rPr lang="zh-TW" altLang="en-US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實務案例</a:t>
            </a:r>
            <a:r>
              <a:rPr lang="en-US" altLang="zh-TW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1-2</a:t>
            </a:r>
            <a:r>
              <a:rPr lang="zh-TW" altLang="en-US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、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林小志</a:t>
            </a:r>
            <a:r>
              <a:rPr lang="en-US" altLang="zh-TW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10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月</a:t>
            </a:r>
            <a:r>
              <a:rPr lang="en-US" altLang="zh-TW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29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日正常上班，遇颱風來襲發佈警報奉派</a:t>
            </a:r>
            <a:r>
              <a:rPr lang="en-US" altLang="zh-TW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22:00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至隔日</a:t>
            </a:r>
            <a:r>
              <a:rPr lang="en-US" altLang="zh-TW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10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月</a:t>
            </a:r>
            <a:r>
              <a:rPr lang="en-US" altLang="zh-TW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30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日上午</a:t>
            </a:r>
            <a:r>
              <a:rPr lang="en-US" altLang="zh-TW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8:00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輪值災情應變小組，</a:t>
            </a:r>
            <a:r>
              <a:rPr lang="zh-TW" altLang="en-US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其辦公時數計算</a:t>
            </a:r>
            <a:r>
              <a:rPr lang="en-US" altLang="zh-TW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：</a:t>
            </a:r>
            <a:endParaRPr sz="4800" dirty="0">
              <a:solidFill>
                <a:schemeClr val="bg2">
                  <a:lumMod val="10000"/>
                </a:schemeClr>
              </a:solidFill>
              <a:latin typeface="Microsoft JhengHei"/>
              <a:cs typeface="Microsoft JhengHei"/>
            </a:endParaRPr>
          </a:p>
        </p:txBody>
      </p:sp>
      <p:grpSp>
        <p:nvGrpSpPr>
          <p:cNvPr id="4" name="object 2">
            <a:extLst>
              <a:ext uri="{FF2B5EF4-FFF2-40B4-BE49-F238E27FC236}">
                <a16:creationId xmlns:a16="http://schemas.microsoft.com/office/drawing/2014/main" id="{C2804D3F-BBFA-A140-1246-449D15D5E671}"/>
              </a:ext>
            </a:extLst>
          </p:cNvPr>
          <p:cNvGrpSpPr/>
          <p:nvPr/>
        </p:nvGrpSpPr>
        <p:grpSpPr>
          <a:xfrm>
            <a:off x="2971800" y="6175611"/>
            <a:ext cx="13868400" cy="3696107"/>
            <a:chOff x="877824" y="1516379"/>
            <a:chExt cx="2562333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D3751A82-7673-94AE-43BE-E0997BA3758B}"/>
                </a:ext>
              </a:extLst>
            </p:cNvPr>
            <p:cNvSpPr/>
            <p:nvPr/>
          </p:nvSpPr>
          <p:spPr>
            <a:xfrm>
              <a:off x="890015" y="1528571"/>
              <a:ext cx="2550142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4C97B1BE-6F79-5032-1E40-1C714BCCCB94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C879B05-9ECD-CBFC-121E-D8B71EA2315B}"/>
              </a:ext>
            </a:extLst>
          </p:cNvPr>
          <p:cNvSpPr txBox="1"/>
          <p:nvPr/>
        </p:nvSpPr>
        <p:spPr>
          <a:xfrm>
            <a:off x="8203342" y="2996010"/>
            <a:ext cx="7782926" cy="25504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spc="-30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   </a:t>
            </a:r>
            <a:r>
              <a:rPr lang="en-US" altLang="zh-TW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10/29</a:t>
            </a:r>
            <a:r>
              <a:rPr lang="zh-TW" altLang="en-US" sz="4000" b="1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  </a:t>
            </a:r>
            <a:r>
              <a:rPr lang="en-US" altLang="zh-TW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22:00~~10/30</a:t>
            </a:r>
            <a:r>
              <a:rPr lang="zh-TW" altLang="en-US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  </a:t>
            </a:r>
            <a:r>
              <a:rPr lang="en-US" altLang="zh-TW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08:00</a:t>
            </a: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spc="-30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     加班輪值</a:t>
            </a:r>
            <a:r>
              <a:rPr lang="zh-TW" altLang="en-US" sz="4000" spc="-20" dirty="0">
                <a:solidFill>
                  <a:srgbClr val="281F1C"/>
                </a:solidFill>
                <a:latin typeface="Microsoft JhengHei"/>
                <a:cs typeface="Microsoft JhengHei"/>
              </a:rPr>
              <a:t>時數計</a:t>
            </a:r>
            <a:r>
              <a:rPr lang="en-US" altLang="zh-TW"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10</a:t>
            </a:r>
            <a:r>
              <a:rPr lang="zh-TW" altLang="en-US" sz="4000" spc="-20" dirty="0">
                <a:solidFill>
                  <a:srgbClr val="281F1C"/>
                </a:solidFill>
                <a:latin typeface="Microsoft JhengHei"/>
                <a:cs typeface="Microsoft JhengHei"/>
              </a:rPr>
              <a:t>小時</a:t>
            </a: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19B424F-3D0C-82D5-B7B2-64AB70126ADE}"/>
              </a:ext>
            </a:extLst>
          </p:cNvPr>
          <p:cNvSpPr/>
          <p:nvPr/>
        </p:nvSpPr>
        <p:spPr>
          <a:xfrm>
            <a:off x="1340008" y="2996010"/>
            <a:ext cx="4560092" cy="2154164"/>
          </a:xfrm>
          <a:custGeom>
            <a:avLst/>
            <a:gdLst/>
            <a:ahLst/>
            <a:cxnLst/>
            <a:rect l="l" t="t" r="r" b="b"/>
            <a:pathLst>
              <a:path w="2044065" h="1161414">
                <a:moveTo>
                  <a:pt x="1850136" y="1161287"/>
                </a:moveTo>
                <a:lnTo>
                  <a:pt x="193548" y="1161287"/>
                </a:lnTo>
                <a:lnTo>
                  <a:pt x="149236" y="1156165"/>
                </a:lnTo>
                <a:lnTo>
                  <a:pt x="108523" y="1141578"/>
                </a:lnTo>
                <a:lnTo>
                  <a:pt x="72583" y="1118700"/>
                </a:lnTo>
                <a:lnTo>
                  <a:pt x="42587" y="1088704"/>
                </a:lnTo>
                <a:lnTo>
                  <a:pt x="19709" y="1052764"/>
                </a:lnTo>
                <a:lnTo>
                  <a:pt x="5122" y="1012051"/>
                </a:lnTo>
                <a:lnTo>
                  <a:pt x="0" y="967739"/>
                </a:lnTo>
                <a:lnTo>
                  <a:pt x="0" y="193548"/>
                </a:lnTo>
                <a:lnTo>
                  <a:pt x="5122" y="149236"/>
                </a:lnTo>
                <a:lnTo>
                  <a:pt x="19709" y="108523"/>
                </a:lnTo>
                <a:lnTo>
                  <a:pt x="42587" y="72583"/>
                </a:lnTo>
                <a:lnTo>
                  <a:pt x="72583" y="42587"/>
                </a:lnTo>
                <a:lnTo>
                  <a:pt x="108523" y="19709"/>
                </a:lnTo>
                <a:lnTo>
                  <a:pt x="149236" y="5122"/>
                </a:lnTo>
                <a:lnTo>
                  <a:pt x="193548" y="0"/>
                </a:lnTo>
                <a:lnTo>
                  <a:pt x="1850136" y="0"/>
                </a:lnTo>
                <a:lnTo>
                  <a:pt x="1894447" y="5122"/>
                </a:lnTo>
                <a:lnTo>
                  <a:pt x="1935160" y="19709"/>
                </a:lnTo>
                <a:lnTo>
                  <a:pt x="1971100" y="42587"/>
                </a:lnTo>
                <a:lnTo>
                  <a:pt x="2001096" y="72583"/>
                </a:lnTo>
                <a:lnTo>
                  <a:pt x="2023974" y="108523"/>
                </a:lnTo>
                <a:lnTo>
                  <a:pt x="2038561" y="149236"/>
                </a:lnTo>
                <a:lnTo>
                  <a:pt x="2043683" y="193548"/>
                </a:lnTo>
                <a:lnTo>
                  <a:pt x="2043683" y="967739"/>
                </a:lnTo>
                <a:lnTo>
                  <a:pt x="2038561" y="1012051"/>
                </a:lnTo>
                <a:lnTo>
                  <a:pt x="2023974" y="1052764"/>
                </a:lnTo>
                <a:lnTo>
                  <a:pt x="2001096" y="1088704"/>
                </a:lnTo>
                <a:lnTo>
                  <a:pt x="1971100" y="1118700"/>
                </a:lnTo>
                <a:lnTo>
                  <a:pt x="1935160" y="1141578"/>
                </a:lnTo>
                <a:lnTo>
                  <a:pt x="1894447" y="1156165"/>
                </a:lnTo>
                <a:lnTo>
                  <a:pt x="1850136" y="116128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09DA488B-7650-D524-9E57-47B5A77CC26D}"/>
              </a:ext>
            </a:extLst>
          </p:cNvPr>
          <p:cNvSpPr/>
          <p:nvPr/>
        </p:nvSpPr>
        <p:spPr>
          <a:xfrm>
            <a:off x="1356463" y="2964499"/>
            <a:ext cx="4560093" cy="2235268"/>
          </a:xfrm>
          <a:custGeom>
            <a:avLst/>
            <a:gdLst/>
            <a:ahLst/>
            <a:cxnLst/>
            <a:rect l="l" t="t" r="r" b="b"/>
            <a:pathLst>
              <a:path w="2070100" h="1188720">
                <a:moveTo>
                  <a:pt x="207264" y="1188720"/>
                </a:moveTo>
                <a:lnTo>
                  <a:pt x="166116" y="1184148"/>
                </a:lnTo>
                <a:lnTo>
                  <a:pt x="126492" y="1171956"/>
                </a:lnTo>
                <a:lnTo>
                  <a:pt x="91440" y="1153668"/>
                </a:lnTo>
                <a:lnTo>
                  <a:pt x="60960" y="1127760"/>
                </a:lnTo>
                <a:lnTo>
                  <a:pt x="25908" y="1080516"/>
                </a:lnTo>
                <a:lnTo>
                  <a:pt x="9144" y="1043939"/>
                </a:lnTo>
                <a:lnTo>
                  <a:pt x="1524" y="1002792"/>
                </a:lnTo>
                <a:lnTo>
                  <a:pt x="0" y="982980"/>
                </a:lnTo>
                <a:lnTo>
                  <a:pt x="108" y="205740"/>
                </a:lnTo>
                <a:lnTo>
                  <a:pt x="1306" y="188976"/>
                </a:lnTo>
                <a:lnTo>
                  <a:pt x="1415" y="187452"/>
                </a:lnTo>
                <a:lnTo>
                  <a:pt x="9144" y="146304"/>
                </a:lnTo>
                <a:lnTo>
                  <a:pt x="24384" y="109728"/>
                </a:lnTo>
                <a:lnTo>
                  <a:pt x="47244" y="76200"/>
                </a:lnTo>
                <a:lnTo>
                  <a:pt x="74676" y="48768"/>
                </a:lnTo>
                <a:lnTo>
                  <a:pt x="108204" y="25907"/>
                </a:lnTo>
                <a:lnTo>
                  <a:pt x="144780" y="10668"/>
                </a:lnTo>
                <a:lnTo>
                  <a:pt x="184404" y="1524"/>
                </a:lnTo>
                <a:lnTo>
                  <a:pt x="205740" y="0"/>
                </a:lnTo>
                <a:lnTo>
                  <a:pt x="1863851" y="0"/>
                </a:lnTo>
                <a:lnTo>
                  <a:pt x="1905000" y="4571"/>
                </a:lnTo>
                <a:lnTo>
                  <a:pt x="1943100" y="16764"/>
                </a:lnTo>
                <a:lnTo>
                  <a:pt x="1961388" y="25907"/>
                </a:lnTo>
                <a:lnTo>
                  <a:pt x="207264" y="25907"/>
                </a:lnTo>
                <a:lnTo>
                  <a:pt x="170688" y="28956"/>
                </a:lnTo>
                <a:lnTo>
                  <a:pt x="120396" y="47244"/>
                </a:lnTo>
                <a:lnTo>
                  <a:pt x="79248" y="79248"/>
                </a:lnTo>
                <a:lnTo>
                  <a:pt x="48768" y="120396"/>
                </a:lnTo>
                <a:lnTo>
                  <a:pt x="39624" y="135636"/>
                </a:lnTo>
                <a:lnTo>
                  <a:pt x="27432" y="187452"/>
                </a:lnTo>
                <a:lnTo>
                  <a:pt x="25908" y="981456"/>
                </a:lnTo>
                <a:lnTo>
                  <a:pt x="28956" y="1018032"/>
                </a:lnTo>
                <a:lnTo>
                  <a:pt x="47244" y="1066800"/>
                </a:lnTo>
                <a:lnTo>
                  <a:pt x="79248" y="1109472"/>
                </a:lnTo>
                <a:lnTo>
                  <a:pt x="120396" y="1139952"/>
                </a:lnTo>
                <a:lnTo>
                  <a:pt x="169164" y="1158239"/>
                </a:lnTo>
                <a:lnTo>
                  <a:pt x="207264" y="1162812"/>
                </a:lnTo>
                <a:lnTo>
                  <a:pt x="1962912" y="1162812"/>
                </a:lnTo>
                <a:lnTo>
                  <a:pt x="1944624" y="1171956"/>
                </a:lnTo>
                <a:lnTo>
                  <a:pt x="1926336" y="1178052"/>
                </a:lnTo>
                <a:lnTo>
                  <a:pt x="1906524" y="1184148"/>
                </a:lnTo>
                <a:lnTo>
                  <a:pt x="1885188" y="1187196"/>
                </a:lnTo>
                <a:lnTo>
                  <a:pt x="1863851" y="1187196"/>
                </a:lnTo>
                <a:lnTo>
                  <a:pt x="207264" y="1188720"/>
                </a:lnTo>
                <a:close/>
              </a:path>
              <a:path w="2070100" h="1188720">
                <a:moveTo>
                  <a:pt x="1962912" y="1162812"/>
                </a:moveTo>
                <a:lnTo>
                  <a:pt x="1862328" y="1162812"/>
                </a:lnTo>
                <a:lnTo>
                  <a:pt x="1882140" y="1161288"/>
                </a:lnTo>
                <a:lnTo>
                  <a:pt x="1898904" y="1159764"/>
                </a:lnTo>
                <a:lnTo>
                  <a:pt x="1949196" y="1141476"/>
                </a:lnTo>
                <a:lnTo>
                  <a:pt x="1991868" y="1109472"/>
                </a:lnTo>
                <a:lnTo>
                  <a:pt x="2022348" y="1068324"/>
                </a:lnTo>
                <a:lnTo>
                  <a:pt x="2040636" y="1018032"/>
                </a:lnTo>
                <a:lnTo>
                  <a:pt x="2045208" y="207264"/>
                </a:lnTo>
                <a:lnTo>
                  <a:pt x="2043684" y="188976"/>
                </a:lnTo>
                <a:lnTo>
                  <a:pt x="2029968" y="137160"/>
                </a:lnTo>
                <a:lnTo>
                  <a:pt x="2004060" y="92964"/>
                </a:lnTo>
                <a:lnTo>
                  <a:pt x="1965960" y="57912"/>
                </a:lnTo>
                <a:lnTo>
                  <a:pt x="1918716" y="35052"/>
                </a:lnTo>
                <a:lnTo>
                  <a:pt x="1863851" y="25907"/>
                </a:lnTo>
                <a:lnTo>
                  <a:pt x="1961388" y="25907"/>
                </a:lnTo>
                <a:lnTo>
                  <a:pt x="1994916" y="47244"/>
                </a:lnTo>
                <a:lnTo>
                  <a:pt x="2022348" y="74676"/>
                </a:lnTo>
                <a:lnTo>
                  <a:pt x="2045208" y="108204"/>
                </a:lnTo>
                <a:lnTo>
                  <a:pt x="2060448" y="144780"/>
                </a:lnTo>
                <a:lnTo>
                  <a:pt x="2068068" y="185928"/>
                </a:lnTo>
                <a:lnTo>
                  <a:pt x="2069592" y="205740"/>
                </a:lnTo>
                <a:lnTo>
                  <a:pt x="2069592" y="1002792"/>
                </a:lnTo>
                <a:lnTo>
                  <a:pt x="2060448" y="1042416"/>
                </a:lnTo>
                <a:lnTo>
                  <a:pt x="2045208" y="1078992"/>
                </a:lnTo>
                <a:lnTo>
                  <a:pt x="2023872" y="1112520"/>
                </a:lnTo>
                <a:lnTo>
                  <a:pt x="1979676" y="1152144"/>
                </a:lnTo>
                <a:lnTo>
                  <a:pt x="1962912" y="116281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E1DE1F5-E1EF-B8AE-782A-D00CE8598A75}"/>
              </a:ext>
            </a:extLst>
          </p:cNvPr>
          <p:cNvSpPr txBox="1"/>
          <p:nvPr/>
        </p:nvSpPr>
        <p:spPr>
          <a:xfrm>
            <a:off x="1691695" y="3117339"/>
            <a:ext cx="42760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10/29</a:t>
            </a:r>
            <a:r>
              <a:rPr lang="zh-TW" altLang="en-US" sz="4000" dirty="0"/>
              <a:t> 正常上班</a:t>
            </a:r>
            <a:endParaRPr lang="en-US" altLang="zh-TW" sz="4000" dirty="0"/>
          </a:p>
          <a:p>
            <a:r>
              <a:rPr lang="zh-TW" altLang="en-US" sz="4000" dirty="0"/>
              <a:t>  </a:t>
            </a:r>
            <a:r>
              <a:rPr lang="en-US" altLang="zh-TW" sz="4000" dirty="0"/>
              <a:t>08:00~17:00</a:t>
            </a:r>
          </a:p>
          <a:p>
            <a:r>
              <a:rPr lang="zh-TW" altLang="en-US" sz="4000" dirty="0"/>
              <a:t>   上班</a:t>
            </a:r>
            <a:r>
              <a:rPr lang="en-US" altLang="zh-TW" sz="4000" b="1" dirty="0">
                <a:solidFill>
                  <a:srgbClr val="FF0000"/>
                </a:solidFill>
              </a:rPr>
              <a:t>8</a:t>
            </a:r>
            <a:r>
              <a:rPr lang="zh-TW" altLang="en-US" sz="4000" dirty="0"/>
              <a:t>小時</a:t>
            </a:r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id="{8D213279-8707-3CA4-40BF-31FA3F3537D6}"/>
              </a:ext>
            </a:extLst>
          </p:cNvPr>
          <p:cNvSpPr/>
          <p:nvPr/>
        </p:nvSpPr>
        <p:spPr>
          <a:xfrm>
            <a:off x="1219200" y="7496448"/>
            <a:ext cx="609600" cy="45720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148DD8F-3A02-0EBF-F296-EB6658DC60EE}"/>
              </a:ext>
            </a:extLst>
          </p:cNvPr>
          <p:cNvSpPr txBox="1"/>
          <p:nvPr/>
        </p:nvSpPr>
        <p:spPr>
          <a:xfrm>
            <a:off x="3368647" y="6940754"/>
            <a:ext cx="13046432" cy="2550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其連同正常</a:t>
            </a:r>
            <a:r>
              <a:rPr lang="zh-TW" altLang="en-US" sz="4000" spc="-20" dirty="0">
                <a:solidFill>
                  <a:srgbClr val="281F1C"/>
                </a:solidFill>
                <a:latin typeface="Microsoft JhengHei"/>
                <a:cs typeface="Microsoft JhengHei"/>
              </a:rPr>
              <a:t>辦公時數已</a:t>
            </a:r>
            <a:r>
              <a:rPr lang="zh-TW" altLang="en-US" sz="4000" dirty="0">
                <a:solidFill>
                  <a:srgbClr val="281F1C"/>
                </a:solidFill>
                <a:latin typeface="Microsoft JhengHei"/>
                <a:cs typeface="Microsoft JhengHei"/>
              </a:rPr>
              <a:t>超過</a:t>
            </a:r>
            <a:r>
              <a:rPr lang="en-US" altLang="zh-TW"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14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小時</a:t>
            </a: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，</a:t>
            </a: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spc="-1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因急迫必要、人力調度</a:t>
            </a:r>
            <a:r>
              <a:rPr lang="zh-TW" altLang="en-US" sz="40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困難</a:t>
            </a:r>
            <a:r>
              <a:rPr lang="zh-TW" altLang="en-US" sz="40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每日工時不受</a:t>
            </a:r>
            <a:r>
              <a:rPr lang="en-US" altLang="zh-TW" sz="4000" spc="14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14</a:t>
            </a:r>
            <a:r>
              <a:rPr lang="zh-TW" altLang="en-US" sz="4000" spc="-3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</a:t>
            </a:r>
            <a:r>
              <a:rPr lang="zh-TW" altLang="en-US" sz="40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之限制</a:t>
            </a:r>
            <a:endParaRPr lang="en-US" altLang="zh-TW" sz="4000" spc="-1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spc="-1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，惟</a:t>
            </a:r>
            <a:r>
              <a:rPr lang="zh-TW" altLang="en-US" sz="4000" spc="-2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不得連續超</a:t>
            </a:r>
            <a:r>
              <a:rPr lang="zh-TW" altLang="en-US" sz="40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過</a:t>
            </a:r>
            <a:r>
              <a:rPr lang="en-US" altLang="zh-TW" sz="4000" spc="14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3</a:t>
            </a: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日，</a:t>
            </a: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一個月內函報市府備查</a:t>
            </a:r>
            <a:r>
              <a:rPr lang="zh-TW" altLang="en-US" sz="40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。</a:t>
            </a:r>
            <a:endParaRPr lang="zh-TW" altLang="en-US" sz="4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</a:t>
            </a: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3" name="加號 2">
            <a:extLst>
              <a:ext uri="{FF2B5EF4-FFF2-40B4-BE49-F238E27FC236}">
                <a16:creationId xmlns:a16="http://schemas.microsoft.com/office/drawing/2014/main" id="{3FC0C7FB-4A3D-1664-D0A2-1824E258C9DD}"/>
              </a:ext>
            </a:extLst>
          </p:cNvPr>
          <p:cNvSpPr/>
          <p:nvPr/>
        </p:nvSpPr>
        <p:spPr>
          <a:xfrm>
            <a:off x="6572622" y="3587313"/>
            <a:ext cx="759268" cy="683918"/>
          </a:xfrm>
          <a:prstGeom prst="mathPlu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9352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29D5B8E-0552-548D-851F-74298F150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object 2">
            <a:extLst>
              <a:ext uri="{FF2B5EF4-FFF2-40B4-BE49-F238E27FC236}">
                <a16:creationId xmlns:a16="http://schemas.microsoft.com/office/drawing/2014/main" id="{47B6194E-5636-1BC0-66EB-7A8417A56EF1}"/>
              </a:ext>
            </a:extLst>
          </p:cNvPr>
          <p:cNvGrpSpPr/>
          <p:nvPr/>
        </p:nvGrpSpPr>
        <p:grpSpPr>
          <a:xfrm>
            <a:off x="6172200" y="2282398"/>
            <a:ext cx="11052064" cy="3086237"/>
            <a:chOff x="877824" y="1516379"/>
            <a:chExt cx="2557109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4EB953F0-E693-9785-0732-6AF69AEA203D}"/>
                </a:ext>
              </a:extLst>
            </p:cNvPr>
            <p:cNvSpPr/>
            <p:nvPr/>
          </p:nvSpPr>
          <p:spPr>
            <a:xfrm>
              <a:off x="890015" y="1528571"/>
              <a:ext cx="2544918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6">
              <a:extLst>
                <a:ext uri="{FF2B5EF4-FFF2-40B4-BE49-F238E27FC236}">
                  <a16:creationId xmlns:a16="http://schemas.microsoft.com/office/drawing/2014/main" id="{A2596F72-3F0A-82A3-3272-2274A5A80E06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7C31DD53-85D2-0C3F-56F6-60EE01504833}"/>
              </a:ext>
            </a:extLst>
          </p:cNvPr>
          <p:cNvSpPr txBox="1"/>
          <p:nvPr/>
        </p:nvSpPr>
        <p:spPr>
          <a:xfrm>
            <a:off x="304800" y="415282"/>
            <a:ext cx="17413514" cy="135934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lang="zh-TW" altLang="en-US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實務案例</a:t>
            </a:r>
            <a:r>
              <a:rPr lang="en-US" altLang="zh-TW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2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、林小美又來到了每</a:t>
            </a:r>
            <a:r>
              <a:rPr lang="zh-TW" altLang="en-US" sz="4800" b="1" spc="-10" dirty="0">
                <a:solidFill>
                  <a:srgbClr val="281F1C"/>
                </a:solidFill>
                <a:latin typeface="Microsoft JhengHei"/>
                <a:cs typeface="Microsoft JhengHei"/>
              </a:rPr>
              <a:t>年度總預算籌編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業務期間，</a:t>
            </a:r>
            <a:r>
              <a:rPr lang="zh-TW" altLang="en-US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其適用加班相關規定</a:t>
            </a:r>
            <a:r>
              <a:rPr lang="en-US" altLang="zh-TW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：</a:t>
            </a:r>
            <a:endParaRPr sz="4800" dirty="0">
              <a:solidFill>
                <a:schemeClr val="bg2">
                  <a:lumMod val="10000"/>
                </a:schemeClr>
              </a:solidFill>
              <a:latin typeface="Microsoft JhengHei"/>
              <a:cs typeface="Microsoft JhengHei"/>
            </a:endParaRPr>
          </a:p>
        </p:txBody>
      </p:sp>
      <p:grpSp>
        <p:nvGrpSpPr>
          <p:cNvPr id="4" name="object 2">
            <a:extLst>
              <a:ext uri="{FF2B5EF4-FFF2-40B4-BE49-F238E27FC236}">
                <a16:creationId xmlns:a16="http://schemas.microsoft.com/office/drawing/2014/main" id="{AC7DB796-DA4E-A514-7BA4-F7D37A3AEC68}"/>
              </a:ext>
            </a:extLst>
          </p:cNvPr>
          <p:cNvGrpSpPr/>
          <p:nvPr/>
        </p:nvGrpSpPr>
        <p:grpSpPr>
          <a:xfrm>
            <a:off x="893670" y="6082277"/>
            <a:ext cx="16500660" cy="3789441"/>
            <a:chOff x="877824" y="1516379"/>
            <a:chExt cx="2562333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21816066-21A6-77E6-2562-B2307AB8B80C}"/>
                </a:ext>
              </a:extLst>
            </p:cNvPr>
            <p:cNvSpPr/>
            <p:nvPr/>
          </p:nvSpPr>
          <p:spPr>
            <a:xfrm>
              <a:off x="890015" y="1528571"/>
              <a:ext cx="2550142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2AE386F4-025C-B787-E955-FFCF6513ABA9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2547F0F-51AD-550C-7BAB-A17314C45292}"/>
              </a:ext>
            </a:extLst>
          </p:cNvPr>
          <p:cNvSpPr txBox="1"/>
          <p:nvPr/>
        </p:nvSpPr>
        <p:spPr>
          <a:xfrm>
            <a:off x="6517990" y="2071859"/>
            <a:ext cx="11052064" cy="514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spc="-30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40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每日工時上限 </a:t>
            </a:r>
            <a:r>
              <a:rPr lang="en-US" altLang="zh-TW"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12</a:t>
            </a:r>
            <a:r>
              <a:rPr lang="zh-TW" altLang="en-US"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小時</a:t>
            </a: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40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每月加班上限</a:t>
            </a:r>
            <a:r>
              <a:rPr lang="zh-TW" altLang="en-US" sz="4000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 </a:t>
            </a:r>
            <a:r>
              <a:rPr lang="en-US" altLang="zh-TW"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80</a:t>
            </a:r>
            <a:r>
              <a:rPr lang="zh-TW" altLang="en-US"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小時</a:t>
            </a: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40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加班時數累計逾</a:t>
            </a:r>
            <a:r>
              <a:rPr lang="en-US" altLang="zh-TW" sz="40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60</a:t>
            </a:r>
            <a:r>
              <a:rPr lang="zh-TW" altLang="en-US" sz="40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小時</a:t>
            </a:r>
            <a:r>
              <a:rPr lang="zh-TW" altLang="en-US" sz="40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，事前</a:t>
            </a:r>
            <a:r>
              <a:rPr lang="zh-TW" altLang="en-US" sz="4000" b="1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報主管機關同</a:t>
            </a:r>
            <a:r>
              <a:rPr lang="zh-TW" altLang="en-US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意 </a:t>
            </a:r>
            <a:r>
              <a:rPr lang="en-US" altLang="zh-TW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不得超過</a:t>
            </a:r>
            <a:r>
              <a:rPr lang="en-US" altLang="zh-TW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8</a:t>
            </a:r>
            <a:r>
              <a:rPr lang="en-US" altLang="zh-TW" sz="4000" b="1" spc="-100" dirty="0">
                <a:solidFill>
                  <a:schemeClr val="tx1"/>
                </a:solidFill>
                <a:latin typeface="Microsoft JhengHei"/>
                <a:cs typeface="Microsoft JhengHei"/>
              </a:rPr>
              <a:t>0</a:t>
            </a:r>
            <a:r>
              <a:rPr lang="zh-TW" altLang="en-US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小時</a:t>
            </a:r>
            <a:r>
              <a:rPr lang="en-US" altLang="zh-TW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)</a:t>
            </a:r>
            <a:endParaRPr lang="zh-TW" altLang="en-US" sz="4000" dirty="0"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endParaRPr lang="zh-TW" altLang="en-US" sz="4000" dirty="0"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endParaRPr lang="zh-TW" altLang="en-US" sz="4000" dirty="0"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9E846C9F-2FF8-21C5-013D-835E275CF42C}"/>
              </a:ext>
            </a:extLst>
          </p:cNvPr>
          <p:cNvSpPr/>
          <p:nvPr/>
        </p:nvSpPr>
        <p:spPr>
          <a:xfrm>
            <a:off x="494227" y="2996177"/>
            <a:ext cx="4153973" cy="1075299"/>
          </a:xfrm>
          <a:custGeom>
            <a:avLst/>
            <a:gdLst/>
            <a:ahLst/>
            <a:cxnLst/>
            <a:rect l="l" t="t" r="r" b="b"/>
            <a:pathLst>
              <a:path w="2044065" h="1161414">
                <a:moveTo>
                  <a:pt x="1850136" y="1161287"/>
                </a:moveTo>
                <a:lnTo>
                  <a:pt x="193548" y="1161287"/>
                </a:lnTo>
                <a:lnTo>
                  <a:pt x="149236" y="1156165"/>
                </a:lnTo>
                <a:lnTo>
                  <a:pt x="108523" y="1141578"/>
                </a:lnTo>
                <a:lnTo>
                  <a:pt x="72583" y="1118700"/>
                </a:lnTo>
                <a:lnTo>
                  <a:pt x="42587" y="1088704"/>
                </a:lnTo>
                <a:lnTo>
                  <a:pt x="19709" y="1052764"/>
                </a:lnTo>
                <a:lnTo>
                  <a:pt x="5122" y="1012051"/>
                </a:lnTo>
                <a:lnTo>
                  <a:pt x="0" y="967739"/>
                </a:lnTo>
                <a:lnTo>
                  <a:pt x="0" y="193548"/>
                </a:lnTo>
                <a:lnTo>
                  <a:pt x="5122" y="149236"/>
                </a:lnTo>
                <a:lnTo>
                  <a:pt x="19709" y="108523"/>
                </a:lnTo>
                <a:lnTo>
                  <a:pt x="42587" y="72583"/>
                </a:lnTo>
                <a:lnTo>
                  <a:pt x="72583" y="42587"/>
                </a:lnTo>
                <a:lnTo>
                  <a:pt x="108523" y="19709"/>
                </a:lnTo>
                <a:lnTo>
                  <a:pt x="149236" y="5122"/>
                </a:lnTo>
                <a:lnTo>
                  <a:pt x="193548" y="0"/>
                </a:lnTo>
                <a:lnTo>
                  <a:pt x="1850136" y="0"/>
                </a:lnTo>
                <a:lnTo>
                  <a:pt x="1894447" y="5122"/>
                </a:lnTo>
                <a:lnTo>
                  <a:pt x="1935160" y="19709"/>
                </a:lnTo>
                <a:lnTo>
                  <a:pt x="1971100" y="42587"/>
                </a:lnTo>
                <a:lnTo>
                  <a:pt x="2001096" y="72583"/>
                </a:lnTo>
                <a:lnTo>
                  <a:pt x="2023974" y="108523"/>
                </a:lnTo>
                <a:lnTo>
                  <a:pt x="2038561" y="149236"/>
                </a:lnTo>
                <a:lnTo>
                  <a:pt x="2043683" y="193548"/>
                </a:lnTo>
                <a:lnTo>
                  <a:pt x="2043683" y="967739"/>
                </a:lnTo>
                <a:lnTo>
                  <a:pt x="2038561" y="1012051"/>
                </a:lnTo>
                <a:lnTo>
                  <a:pt x="2023974" y="1052764"/>
                </a:lnTo>
                <a:lnTo>
                  <a:pt x="2001096" y="1088704"/>
                </a:lnTo>
                <a:lnTo>
                  <a:pt x="1971100" y="1118700"/>
                </a:lnTo>
                <a:lnTo>
                  <a:pt x="1935160" y="1141578"/>
                </a:lnTo>
                <a:lnTo>
                  <a:pt x="1894447" y="1156165"/>
                </a:lnTo>
                <a:lnTo>
                  <a:pt x="1850136" y="116128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2611B39B-5398-B0C7-B44E-0D80AF42468E}"/>
              </a:ext>
            </a:extLst>
          </p:cNvPr>
          <p:cNvSpPr/>
          <p:nvPr/>
        </p:nvSpPr>
        <p:spPr>
          <a:xfrm>
            <a:off x="465008" y="2953570"/>
            <a:ext cx="4183192" cy="1117906"/>
          </a:xfrm>
          <a:custGeom>
            <a:avLst/>
            <a:gdLst/>
            <a:ahLst/>
            <a:cxnLst/>
            <a:rect l="l" t="t" r="r" b="b"/>
            <a:pathLst>
              <a:path w="2070100" h="1188720">
                <a:moveTo>
                  <a:pt x="207264" y="1188720"/>
                </a:moveTo>
                <a:lnTo>
                  <a:pt x="166116" y="1184148"/>
                </a:lnTo>
                <a:lnTo>
                  <a:pt x="126492" y="1171956"/>
                </a:lnTo>
                <a:lnTo>
                  <a:pt x="91440" y="1153668"/>
                </a:lnTo>
                <a:lnTo>
                  <a:pt x="60960" y="1127760"/>
                </a:lnTo>
                <a:lnTo>
                  <a:pt x="25908" y="1080516"/>
                </a:lnTo>
                <a:lnTo>
                  <a:pt x="9144" y="1043939"/>
                </a:lnTo>
                <a:lnTo>
                  <a:pt x="1524" y="1002792"/>
                </a:lnTo>
                <a:lnTo>
                  <a:pt x="0" y="982980"/>
                </a:lnTo>
                <a:lnTo>
                  <a:pt x="108" y="205740"/>
                </a:lnTo>
                <a:lnTo>
                  <a:pt x="1306" y="188976"/>
                </a:lnTo>
                <a:lnTo>
                  <a:pt x="1415" y="187452"/>
                </a:lnTo>
                <a:lnTo>
                  <a:pt x="9144" y="146304"/>
                </a:lnTo>
                <a:lnTo>
                  <a:pt x="24384" y="109728"/>
                </a:lnTo>
                <a:lnTo>
                  <a:pt x="47244" y="76200"/>
                </a:lnTo>
                <a:lnTo>
                  <a:pt x="74676" y="48768"/>
                </a:lnTo>
                <a:lnTo>
                  <a:pt x="108204" y="25907"/>
                </a:lnTo>
                <a:lnTo>
                  <a:pt x="144780" y="10668"/>
                </a:lnTo>
                <a:lnTo>
                  <a:pt x="184404" y="1524"/>
                </a:lnTo>
                <a:lnTo>
                  <a:pt x="205740" y="0"/>
                </a:lnTo>
                <a:lnTo>
                  <a:pt x="1863851" y="0"/>
                </a:lnTo>
                <a:lnTo>
                  <a:pt x="1905000" y="4571"/>
                </a:lnTo>
                <a:lnTo>
                  <a:pt x="1943100" y="16764"/>
                </a:lnTo>
                <a:lnTo>
                  <a:pt x="1961388" y="25907"/>
                </a:lnTo>
                <a:lnTo>
                  <a:pt x="207264" y="25907"/>
                </a:lnTo>
                <a:lnTo>
                  <a:pt x="170688" y="28956"/>
                </a:lnTo>
                <a:lnTo>
                  <a:pt x="120396" y="47244"/>
                </a:lnTo>
                <a:lnTo>
                  <a:pt x="79248" y="79248"/>
                </a:lnTo>
                <a:lnTo>
                  <a:pt x="48768" y="120396"/>
                </a:lnTo>
                <a:lnTo>
                  <a:pt x="39624" y="135636"/>
                </a:lnTo>
                <a:lnTo>
                  <a:pt x="27432" y="187452"/>
                </a:lnTo>
                <a:lnTo>
                  <a:pt x="25908" y="981456"/>
                </a:lnTo>
                <a:lnTo>
                  <a:pt x="28956" y="1018032"/>
                </a:lnTo>
                <a:lnTo>
                  <a:pt x="47244" y="1066800"/>
                </a:lnTo>
                <a:lnTo>
                  <a:pt x="79248" y="1109472"/>
                </a:lnTo>
                <a:lnTo>
                  <a:pt x="120396" y="1139952"/>
                </a:lnTo>
                <a:lnTo>
                  <a:pt x="169164" y="1158239"/>
                </a:lnTo>
                <a:lnTo>
                  <a:pt x="207264" y="1162812"/>
                </a:lnTo>
                <a:lnTo>
                  <a:pt x="1962912" y="1162812"/>
                </a:lnTo>
                <a:lnTo>
                  <a:pt x="1944624" y="1171956"/>
                </a:lnTo>
                <a:lnTo>
                  <a:pt x="1926336" y="1178052"/>
                </a:lnTo>
                <a:lnTo>
                  <a:pt x="1906524" y="1184148"/>
                </a:lnTo>
                <a:lnTo>
                  <a:pt x="1885188" y="1187196"/>
                </a:lnTo>
                <a:lnTo>
                  <a:pt x="1863851" y="1187196"/>
                </a:lnTo>
                <a:lnTo>
                  <a:pt x="207264" y="1188720"/>
                </a:lnTo>
                <a:close/>
              </a:path>
              <a:path w="2070100" h="1188720">
                <a:moveTo>
                  <a:pt x="1962912" y="1162812"/>
                </a:moveTo>
                <a:lnTo>
                  <a:pt x="1862328" y="1162812"/>
                </a:lnTo>
                <a:lnTo>
                  <a:pt x="1882140" y="1161288"/>
                </a:lnTo>
                <a:lnTo>
                  <a:pt x="1898904" y="1159764"/>
                </a:lnTo>
                <a:lnTo>
                  <a:pt x="1949196" y="1141476"/>
                </a:lnTo>
                <a:lnTo>
                  <a:pt x="1991868" y="1109472"/>
                </a:lnTo>
                <a:lnTo>
                  <a:pt x="2022348" y="1068324"/>
                </a:lnTo>
                <a:lnTo>
                  <a:pt x="2040636" y="1018032"/>
                </a:lnTo>
                <a:lnTo>
                  <a:pt x="2045208" y="207264"/>
                </a:lnTo>
                <a:lnTo>
                  <a:pt x="2043684" y="188976"/>
                </a:lnTo>
                <a:lnTo>
                  <a:pt x="2029968" y="137160"/>
                </a:lnTo>
                <a:lnTo>
                  <a:pt x="2004060" y="92964"/>
                </a:lnTo>
                <a:lnTo>
                  <a:pt x="1965960" y="57912"/>
                </a:lnTo>
                <a:lnTo>
                  <a:pt x="1918716" y="35052"/>
                </a:lnTo>
                <a:lnTo>
                  <a:pt x="1863851" y="25907"/>
                </a:lnTo>
                <a:lnTo>
                  <a:pt x="1961388" y="25907"/>
                </a:lnTo>
                <a:lnTo>
                  <a:pt x="1994916" y="47244"/>
                </a:lnTo>
                <a:lnTo>
                  <a:pt x="2022348" y="74676"/>
                </a:lnTo>
                <a:lnTo>
                  <a:pt x="2045208" y="108204"/>
                </a:lnTo>
                <a:lnTo>
                  <a:pt x="2060448" y="144780"/>
                </a:lnTo>
                <a:lnTo>
                  <a:pt x="2068068" y="185928"/>
                </a:lnTo>
                <a:lnTo>
                  <a:pt x="2069592" y="205740"/>
                </a:lnTo>
                <a:lnTo>
                  <a:pt x="2069592" y="1002792"/>
                </a:lnTo>
                <a:lnTo>
                  <a:pt x="2060448" y="1042416"/>
                </a:lnTo>
                <a:lnTo>
                  <a:pt x="2045208" y="1078992"/>
                </a:lnTo>
                <a:lnTo>
                  <a:pt x="2023872" y="1112520"/>
                </a:lnTo>
                <a:lnTo>
                  <a:pt x="1979676" y="1152144"/>
                </a:lnTo>
                <a:lnTo>
                  <a:pt x="1962912" y="1162812"/>
                </a:lnTo>
                <a:close/>
              </a:path>
            </a:pathLst>
          </a:custGeom>
          <a:solidFill>
            <a:srgbClr val="F2DBD8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51059F8-267E-F47E-6922-8056C86CF1F2}"/>
              </a:ext>
            </a:extLst>
          </p:cNvPr>
          <p:cNvSpPr txBox="1"/>
          <p:nvPr/>
        </p:nvSpPr>
        <p:spPr>
          <a:xfrm>
            <a:off x="717947" y="3158580"/>
            <a:ext cx="4276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>
              <a:spcBef>
                <a:spcPts val="190"/>
              </a:spcBef>
            </a:pPr>
            <a:r>
              <a:rPr lang="zh-TW" altLang="en-US" sz="4000" b="1" spc="-70" dirty="0">
                <a:solidFill>
                  <a:srgbClr val="281F1C"/>
                </a:solidFill>
                <a:latin typeface="Microsoft JhengHei"/>
                <a:cs typeface="Microsoft JhengHei"/>
              </a:rPr>
              <a:t>季節性、週期性</a:t>
            </a:r>
            <a:endParaRPr lang="zh-TW" altLang="en-US" sz="4000" dirty="0">
              <a:latin typeface="Microsoft JhengHei"/>
              <a:cs typeface="Microsoft JhengHei"/>
            </a:endParaRPr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id="{7C33F76F-17EE-11B7-96AE-1C13DBAAD557}"/>
              </a:ext>
            </a:extLst>
          </p:cNvPr>
          <p:cNvSpPr/>
          <p:nvPr/>
        </p:nvSpPr>
        <p:spPr>
          <a:xfrm>
            <a:off x="5105400" y="3305226"/>
            <a:ext cx="609600" cy="45720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BD91F97-B759-59F7-874A-C1FF87EFE2A3}"/>
              </a:ext>
            </a:extLst>
          </p:cNvPr>
          <p:cNvSpPr txBox="1"/>
          <p:nvPr/>
        </p:nvSpPr>
        <p:spPr>
          <a:xfrm>
            <a:off x="1531453" y="6553020"/>
            <a:ext cx="15660154" cy="3371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林小美依據</a:t>
            </a:r>
            <a:r>
              <a:rPr lang="en-US" altLang="zh-TW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『</a:t>
            </a:r>
            <a:r>
              <a:rPr lang="zh-TW" altLang="en-US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行政院與所屬中央及地方各機關公務員服勤實施辦法</a:t>
            </a:r>
            <a:r>
              <a:rPr lang="en-US" altLang="zh-TW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』</a:t>
            </a: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20" dirty="0">
              <a:solidFill>
                <a:srgbClr val="281F1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第</a:t>
            </a:r>
            <a:r>
              <a:rPr lang="en-US" altLang="zh-TW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4</a:t>
            </a:r>
            <a:r>
              <a:rPr lang="zh-TW" altLang="en-US" sz="40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條規定專簽呈機關首長核准辦理專案加</a:t>
            </a: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班事宜，每日工時</a:t>
            </a:r>
            <a:r>
              <a:rPr lang="en-US" altLang="zh-TW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12</a:t>
            </a: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</a:t>
            </a:r>
            <a:endParaRPr lang="en-US" altLang="zh-TW" sz="40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，當月加班時數累計逾</a:t>
            </a:r>
            <a:r>
              <a:rPr lang="en-US" altLang="zh-TW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60</a:t>
            </a: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小時需事前報經新竹市政府同意，並不得超</a:t>
            </a:r>
            <a:endParaRPr lang="en-US" altLang="zh-TW" sz="40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過</a:t>
            </a:r>
            <a:r>
              <a:rPr lang="en-US" altLang="zh-TW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80</a:t>
            </a:r>
            <a:r>
              <a:rPr lang="zh-TW" altLang="en-US" sz="40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小時。</a:t>
            </a:r>
            <a:endParaRPr lang="zh-TW" altLang="en-US" sz="4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</a:t>
            </a: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12" name="L 圖案 11">
            <a:extLst>
              <a:ext uri="{FF2B5EF4-FFF2-40B4-BE49-F238E27FC236}">
                <a16:creationId xmlns:a16="http://schemas.microsoft.com/office/drawing/2014/main" id="{7E071C26-DA56-D1C4-2833-84B2AD2442E2}"/>
              </a:ext>
            </a:extLst>
          </p:cNvPr>
          <p:cNvSpPr/>
          <p:nvPr/>
        </p:nvSpPr>
        <p:spPr>
          <a:xfrm rot="18364530">
            <a:off x="1087802" y="5485722"/>
            <a:ext cx="887303" cy="460211"/>
          </a:xfrm>
          <a:prstGeom prst="corner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4130" marR="10160" algn="ctr">
              <a:spcBef>
                <a:spcPts val="200"/>
              </a:spcBef>
            </a:pPr>
            <a:r>
              <a:rPr lang="zh-TW" altLang="en-US" sz="18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事</a:t>
            </a:r>
            <a:endParaRPr lang="zh-TW" altLang="en-US" sz="1800" dirty="0">
              <a:latin typeface="Microsoft JhengHei"/>
              <a:cs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3695998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B6BACFD-0610-9286-9835-396AD80F6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爆炸: 八角 17">
            <a:extLst>
              <a:ext uri="{FF2B5EF4-FFF2-40B4-BE49-F238E27FC236}">
                <a16:creationId xmlns:a16="http://schemas.microsoft.com/office/drawing/2014/main" id="{33E31879-06B6-E115-DD69-56E361087323}"/>
              </a:ext>
            </a:extLst>
          </p:cNvPr>
          <p:cNvSpPr/>
          <p:nvPr/>
        </p:nvSpPr>
        <p:spPr>
          <a:xfrm>
            <a:off x="228600" y="4521822"/>
            <a:ext cx="2245659" cy="2275041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7" name="object 2">
            <a:extLst>
              <a:ext uri="{FF2B5EF4-FFF2-40B4-BE49-F238E27FC236}">
                <a16:creationId xmlns:a16="http://schemas.microsoft.com/office/drawing/2014/main" id="{529F9045-42DD-5A01-6C16-F153851E87BA}"/>
              </a:ext>
            </a:extLst>
          </p:cNvPr>
          <p:cNvGrpSpPr/>
          <p:nvPr/>
        </p:nvGrpSpPr>
        <p:grpSpPr>
          <a:xfrm>
            <a:off x="7848600" y="6976128"/>
            <a:ext cx="9829800" cy="2758660"/>
            <a:chOff x="877824" y="1516379"/>
            <a:chExt cx="2557109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5D65F00E-CD6E-AD8E-CE80-FEA233614825}"/>
                </a:ext>
              </a:extLst>
            </p:cNvPr>
            <p:cNvSpPr/>
            <p:nvPr/>
          </p:nvSpPr>
          <p:spPr>
            <a:xfrm>
              <a:off x="890015" y="1528571"/>
              <a:ext cx="2544918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6">
              <a:extLst>
                <a:ext uri="{FF2B5EF4-FFF2-40B4-BE49-F238E27FC236}">
                  <a16:creationId xmlns:a16="http://schemas.microsoft.com/office/drawing/2014/main" id="{71C9427D-5520-C2AC-A42E-3C7DF0DED9DF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72745152-4243-938A-411A-65C5EEAC60DC}"/>
              </a:ext>
            </a:extLst>
          </p:cNvPr>
          <p:cNvSpPr txBox="1"/>
          <p:nvPr/>
        </p:nvSpPr>
        <p:spPr>
          <a:xfrm>
            <a:off x="48525" y="415282"/>
            <a:ext cx="18190950" cy="135934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 algn="ctr">
              <a:lnSpc>
                <a:spcPts val="5250"/>
              </a:lnSpc>
              <a:tabLst>
                <a:tab pos="1937385" algn="l"/>
              </a:tabLst>
            </a:pPr>
            <a:r>
              <a:rPr lang="zh-TW" altLang="en-US" sz="47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實務案例</a:t>
            </a:r>
            <a:r>
              <a:rPr lang="en-US" altLang="zh-TW" sz="47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3-1</a:t>
            </a:r>
            <a:r>
              <a:rPr lang="zh-TW" altLang="en-US" sz="47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、阿傑為某環保局課員，負責查緝稽查檢測污染源業務，某天夜裡為追查蒐證監控廢棄物汙染源加班蹲點，其</a:t>
            </a:r>
            <a:r>
              <a:rPr lang="zh-TW" altLang="en-US" sz="47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加班如下</a:t>
            </a:r>
            <a:r>
              <a:rPr lang="en-US" altLang="zh-TW" sz="47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：</a:t>
            </a:r>
            <a:endParaRPr sz="4700" dirty="0">
              <a:solidFill>
                <a:schemeClr val="bg2">
                  <a:lumMod val="10000"/>
                </a:schemeClr>
              </a:solidFill>
              <a:latin typeface="Microsoft JhengHei"/>
              <a:cs typeface="Microsoft JhengHei"/>
            </a:endParaRPr>
          </a:p>
        </p:txBody>
      </p:sp>
      <p:grpSp>
        <p:nvGrpSpPr>
          <p:cNvPr id="4" name="object 2">
            <a:extLst>
              <a:ext uri="{FF2B5EF4-FFF2-40B4-BE49-F238E27FC236}">
                <a16:creationId xmlns:a16="http://schemas.microsoft.com/office/drawing/2014/main" id="{D8E296AA-1A2B-43C2-9A1A-F4E615405B91}"/>
              </a:ext>
            </a:extLst>
          </p:cNvPr>
          <p:cNvGrpSpPr/>
          <p:nvPr/>
        </p:nvGrpSpPr>
        <p:grpSpPr>
          <a:xfrm>
            <a:off x="4132665" y="2042015"/>
            <a:ext cx="14126030" cy="2948159"/>
            <a:chOff x="890015" y="1528571"/>
            <a:chExt cx="2560593" cy="91222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8FAC3774-E177-7ADD-349D-0B68BD257728}"/>
                </a:ext>
              </a:extLst>
            </p:cNvPr>
            <p:cNvSpPr/>
            <p:nvPr/>
          </p:nvSpPr>
          <p:spPr>
            <a:xfrm>
              <a:off x="900466" y="1543253"/>
              <a:ext cx="2550142" cy="89754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B4F22E61-6FDE-C3AA-03F8-27E6FE1F7DEB}"/>
                </a:ext>
              </a:extLst>
            </p:cNvPr>
            <p:cNvSpPr/>
            <p:nvPr/>
          </p:nvSpPr>
          <p:spPr>
            <a:xfrm>
              <a:off x="890015" y="1528571"/>
              <a:ext cx="2557109" cy="902777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FC5CD44-5EBF-316F-81D8-72CCA598AE28}"/>
              </a:ext>
            </a:extLst>
          </p:cNvPr>
          <p:cNvSpPr txBox="1"/>
          <p:nvPr/>
        </p:nvSpPr>
        <p:spPr>
          <a:xfrm>
            <a:off x="8153400" y="6787792"/>
            <a:ext cx="13003226" cy="5043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spc="-30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5/20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 阿傑上班工時 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8:00-17:00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  </a:t>
            </a:r>
            <a:r>
              <a:rPr lang="en-US" altLang="zh-TW" sz="3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8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小時</a:t>
            </a:r>
            <a:endParaRPr lang="en-US" altLang="zh-TW" sz="38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5/20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 延長工時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加班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)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22:00-24:00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 </a:t>
            </a:r>
            <a:r>
              <a:rPr lang="en-US" altLang="zh-TW" sz="3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2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小時</a:t>
            </a:r>
            <a:endParaRPr lang="en-US" altLang="zh-TW" sz="3800" b="1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5/21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 延長工時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加班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)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</a:t>
            </a:r>
            <a:r>
              <a:rPr lang="en-US" altLang="zh-TW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00:00-05:00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  </a:t>
            </a:r>
            <a:r>
              <a:rPr lang="en-US" altLang="zh-TW" sz="3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5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小時</a:t>
            </a:r>
            <a:endParaRPr lang="en-US" altLang="zh-TW" sz="38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38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            加班時數計</a:t>
            </a:r>
            <a:r>
              <a:rPr lang="en-US" altLang="zh-TW" sz="38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7</a:t>
            </a:r>
            <a:r>
              <a:rPr lang="zh-TW" altLang="en-US" sz="38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小時</a:t>
            </a:r>
            <a:endParaRPr lang="zh-TW" altLang="en-US" sz="3800" dirty="0"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endParaRPr lang="zh-TW" altLang="en-US" sz="4000" dirty="0"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endParaRPr lang="zh-TW" altLang="en-US" sz="4000" dirty="0"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F4DBCF8D-4C82-A20A-CD54-5AA812D846DF}"/>
              </a:ext>
            </a:extLst>
          </p:cNvPr>
          <p:cNvSpPr txBox="1"/>
          <p:nvPr/>
        </p:nvSpPr>
        <p:spPr>
          <a:xfrm>
            <a:off x="4560977" y="2295109"/>
            <a:ext cx="1386357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阿傑 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5/20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8:00-17:00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正常上班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17:05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刷卡下班回家，夜間突接獲匿名舉報某工廠又開始排放廢水汙染水源，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22:00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阿傑抵達事件現場開始進行蒐證至隔天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5/21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清晨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05:00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結束執行職務。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ACF77DCC-DBF4-6DC1-19AE-A2FD973C6F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330">
            <a:off x="414555" y="3194455"/>
            <a:ext cx="2886075" cy="861789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32CD38C3-F02B-EA84-B821-4D0B0E000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3874">
            <a:off x="369498" y="4721203"/>
            <a:ext cx="3638550" cy="980030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0AB51C3A-A802-8D03-4266-2C6B28D6AB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85" y="6450227"/>
            <a:ext cx="4366176" cy="980030"/>
          </a:xfrm>
          <a:prstGeom prst="rect">
            <a:avLst/>
          </a:prstGeom>
        </p:spPr>
      </p:pic>
      <p:pic>
        <p:nvPicPr>
          <p:cNvPr id="30" name="圖形 29" descr="禁止標誌">
            <a:extLst>
              <a:ext uri="{FF2B5EF4-FFF2-40B4-BE49-F238E27FC236}">
                <a16:creationId xmlns:a16="http://schemas.microsoft.com/office/drawing/2014/main" id="{75168338-48D3-50D9-AE15-C82143B382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4881" y="3559350"/>
            <a:ext cx="1324761" cy="1237047"/>
          </a:xfrm>
          <a:prstGeom prst="rect">
            <a:avLst/>
          </a:prstGeom>
        </p:spPr>
      </p:pic>
      <p:pic>
        <p:nvPicPr>
          <p:cNvPr id="36" name="圖形 35" descr="工廠">
            <a:extLst>
              <a:ext uri="{FF2B5EF4-FFF2-40B4-BE49-F238E27FC236}">
                <a16:creationId xmlns:a16="http://schemas.microsoft.com/office/drawing/2014/main" id="{BA08EF6E-AE79-2478-4B79-83DF0ED7D9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6244" y="8894553"/>
            <a:ext cx="1162529" cy="1162529"/>
          </a:xfrm>
          <a:prstGeom prst="rect">
            <a:avLst/>
          </a:prstGeom>
        </p:spPr>
      </p:pic>
      <p:sp>
        <p:nvSpPr>
          <p:cNvPr id="37" name="想法泡泡: 雲朵 36">
            <a:extLst>
              <a:ext uri="{FF2B5EF4-FFF2-40B4-BE49-F238E27FC236}">
                <a16:creationId xmlns:a16="http://schemas.microsoft.com/office/drawing/2014/main" id="{972A36E9-6750-E376-7720-174C9C104DCC}"/>
              </a:ext>
            </a:extLst>
          </p:cNvPr>
          <p:cNvSpPr/>
          <p:nvPr/>
        </p:nvSpPr>
        <p:spPr>
          <a:xfrm rot="1649192">
            <a:off x="1292630" y="7909099"/>
            <a:ext cx="1295400" cy="965214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9" name="圖形 38" descr="傾卸卡車">
            <a:extLst>
              <a:ext uri="{FF2B5EF4-FFF2-40B4-BE49-F238E27FC236}">
                <a16:creationId xmlns:a16="http://schemas.microsoft.com/office/drawing/2014/main" id="{940C0C6B-38BF-AD0D-608A-0FBA2DDA8E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34000" y="5687176"/>
            <a:ext cx="1279721" cy="980030"/>
          </a:xfrm>
          <a:prstGeom prst="rect">
            <a:avLst/>
          </a:prstGeom>
        </p:spPr>
      </p:pic>
      <p:sp>
        <p:nvSpPr>
          <p:cNvPr id="40" name="文字方塊 39">
            <a:extLst>
              <a:ext uri="{FF2B5EF4-FFF2-40B4-BE49-F238E27FC236}">
                <a16:creationId xmlns:a16="http://schemas.microsoft.com/office/drawing/2014/main" id="{3976F3F4-BA14-1AFB-C6DC-500CF3CF4287}"/>
              </a:ext>
            </a:extLst>
          </p:cNvPr>
          <p:cNvSpPr txBox="1"/>
          <p:nvPr/>
        </p:nvSpPr>
        <p:spPr>
          <a:xfrm>
            <a:off x="7454162" y="6224105"/>
            <a:ext cx="4038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800" b="1" dirty="0">
                <a:solidFill>
                  <a:srgbClr val="002060"/>
                </a:solidFill>
              </a:rPr>
              <a:t>阿傑工時情形為</a:t>
            </a:r>
            <a:r>
              <a:rPr lang="en-US" altLang="zh-TW" sz="3800" b="1" dirty="0">
                <a:solidFill>
                  <a:srgbClr val="002060"/>
                </a:solidFill>
              </a:rPr>
              <a:t>:</a:t>
            </a:r>
            <a:endParaRPr lang="zh-TW" altLang="en-US" sz="3800" b="1" dirty="0">
              <a:solidFill>
                <a:srgbClr val="002060"/>
              </a:solidFill>
            </a:endParaRPr>
          </a:p>
        </p:txBody>
      </p:sp>
      <p:sp>
        <p:nvSpPr>
          <p:cNvPr id="41" name="箭號: 向下 40">
            <a:extLst>
              <a:ext uri="{FF2B5EF4-FFF2-40B4-BE49-F238E27FC236}">
                <a16:creationId xmlns:a16="http://schemas.microsoft.com/office/drawing/2014/main" id="{1A4639FD-3291-CA31-25E9-92273BCD068E}"/>
              </a:ext>
            </a:extLst>
          </p:cNvPr>
          <p:cNvSpPr/>
          <p:nvPr/>
        </p:nvSpPr>
        <p:spPr>
          <a:xfrm>
            <a:off x="12649200" y="5296827"/>
            <a:ext cx="723900" cy="127353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93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39D2C9F-B8DB-5374-D741-31D2C22BD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object 2">
            <a:extLst>
              <a:ext uri="{FF2B5EF4-FFF2-40B4-BE49-F238E27FC236}">
                <a16:creationId xmlns:a16="http://schemas.microsoft.com/office/drawing/2014/main" id="{8B6EE1F8-CD47-78B2-E564-807E6D6936A5}"/>
              </a:ext>
            </a:extLst>
          </p:cNvPr>
          <p:cNvGrpSpPr/>
          <p:nvPr/>
        </p:nvGrpSpPr>
        <p:grpSpPr>
          <a:xfrm>
            <a:off x="6096001" y="1758424"/>
            <a:ext cx="12128598" cy="3594007"/>
            <a:chOff x="877824" y="1516379"/>
            <a:chExt cx="2557109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8B26BA94-A882-FDA7-5DDA-FF039AEE7BC2}"/>
                </a:ext>
              </a:extLst>
            </p:cNvPr>
            <p:cNvSpPr/>
            <p:nvPr/>
          </p:nvSpPr>
          <p:spPr>
            <a:xfrm>
              <a:off x="890015" y="1528571"/>
              <a:ext cx="2544918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6">
              <a:extLst>
                <a:ext uri="{FF2B5EF4-FFF2-40B4-BE49-F238E27FC236}">
                  <a16:creationId xmlns:a16="http://schemas.microsoft.com/office/drawing/2014/main" id="{370B744D-B958-B00F-460A-DECEA87C2414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34EBDBC1-1046-8BB9-FB25-2E8B863D6E51}"/>
              </a:ext>
            </a:extLst>
          </p:cNvPr>
          <p:cNvSpPr txBox="1"/>
          <p:nvPr/>
        </p:nvSpPr>
        <p:spPr>
          <a:xfrm>
            <a:off x="304800" y="415282"/>
            <a:ext cx="10972800" cy="67967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lang="zh-TW" altLang="en-US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實務案例</a:t>
            </a:r>
            <a:r>
              <a:rPr lang="en-US" altLang="zh-TW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3-2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、阿傑的</a:t>
            </a:r>
            <a:r>
              <a:rPr lang="zh-TW" altLang="en-US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加班符合規定嗎</a:t>
            </a:r>
            <a:r>
              <a:rPr lang="en-US" altLang="zh-TW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？</a:t>
            </a:r>
            <a:endParaRPr sz="4800" dirty="0">
              <a:solidFill>
                <a:schemeClr val="bg2">
                  <a:lumMod val="10000"/>
                </a:schemeClr>
              </a:solidFill>
              <a:latin typeface="Microsoft JhengHei"/>
              <a:cs typeface="Microsoft JhengHei"/>
            </a:endParaRPr>
          </a:p>
        </p:txBody>
      </p:sp>
      <p:grpSp>
        <p:nvGrpSpPr>
          <p:cNvPr id="4" name="object 2">
            <a:extLst>
              <a:ext uri="{FF2B5EF4-FFF2-40B4-BE49-F238E27FC236}">
                <a16:creationId xmlns:a16="http://schemas.microsoft.com/office/drawing/2014/main" id="{01BB2FCB-DAED-C1BF-48B4-7765659E700F}"/>
              </a:ext>
            </a:extLst>
          </p:cNvPr>
          <p:cNvGrpSpPr/>
          <p:nvPr/>
        </p:nvGrpSpPr>
        <p:grpSpPr>
          <a:xfrm>
            <a:off x="893670" y="6082277"/>
            <a:ext cx="16500660" cy="3789441"/>
            <a:chOff x="877824" y="1516379"/>
            <a:chExt cx="2562333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3A00F4DB-E6B4-F9BE-68EB-2FBE5A77C1EA}"/>
                </a:ext>
              </a:extLst>
            </p:cNvPr>
            <p:cNvSpPr/>
            <p:nvPr/>
          </p:nvSpPr>
          <p:spPr>
            <a:xfrm>
              <a:off x="890015" y="1528571"/>
              <a:ext cx="2550142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125734B4-4178-51AF-4F98-3E5BCD8FF65E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4BBFC23-3474-BD2D-153B-CF4C22384C05}"/>
              </a:ext>
            </a:extLst>
          </p:cNvPr>
          <p:cNvSpPr txBox="1"/>
          <p:nvPr/>
        </p:nvSpPr>
        <p:spPr>
          <a:xfrm>
            <a:off x="6520133" y="1576478"/>
            <a:ext cx="11704466" cy="3503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spc="-30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3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急迫必要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、</a:t>
            </a:r>
            <a:r>
              <a:rPr lang="zh-TW" altLang="en-US" sz="3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人力調度困難</a:t>
            </a:r>
            <a:endParaRPr lang="en-US" altLang="zh-TW" sz="3800" b="1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每日工時不受</a:t>
            </a:r>
            <a:r>
              <a:rPr lang="en-US" altLang="zh-TW" sz="3800" b="1" dirty="0">
                <a:solidFill>
                  <a:srgbClr val="FF0000"/>
                </a:solidFill>
                <a:latin typeface="Microsoft JhengHei"/>
                <a:cs typeface="Microsoft JhengHei"/>
              </a:rPr>
              <a:t>14</a:t>
            </a:r>
            <a:r>
              <a:rPr lang="zh-TW" altLang="en-US" sz="3800" b="1" dirty="0">
                <a:solidFill>
                  <a:srgbClr val="281F1C"/>
                </a:solidFill>
                <a:latin typeface="Microsoft JhengHei"/>
                <a:cs typeface="Microsoft JhengHei"/>
              </a:rPr>
              <a:t>小時之限制</a:t>
            </a:r>
            <a:r>
              <a:rPr lang="en-US" altLang="zh-TW" sz="38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38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不得連續超過</a:t>
            </a:r>
            <a:r>
              <a:rPr lang="en-US" altLang="zh-TW" sz="38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3</a:t>
            </a:r>
            <a:r>
              <a:rPr lang="zh-TW" altLang="en-US" sz="38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日</a:t>
            </a:r>
            <a:r>
              <a:rPr lang="en-US" altLang="zh-TW" sz="38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)</a:t>
            </a:r>
          </a:p>
          <a:p>
            <a:pPr marL="25400" marR="10160" indent="48260" algn="just">
              <a:spcBef>
                <a:spcPts val="210"/>
              </a:spcBef>
            </a:pPr>
            <a:endParaRPr lang="en-US" altLang="zh-TW" sz="3800" b="1" spc="-30" dirty="0">
              <a:solidFill>
                <a:schemeClr val="tx1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spcBef>
                <a:spcPts val="210"/>
              </a:spcBef>
            </a:pPr>
            <a:r>
              <a:rPr lang="zh-TW" altLang="en-US" sz="38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每日工時逾</a:t>
            </a:r>
            <a:r>
              <a:rPr lang="en-US" altLang="zh-TW" sz="38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14</a:t>
            </a:r>
            <a:r>
              <a:rPr lang="zh-TW" altLang="en-US" sz="38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小時或加班時數累計逾</a:t>
            </a:r>
            <a:r>
              <a:rPr lang="en-US" altLang="zh-TW" sz="38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60</a:t>
            </a:r>
            <a:r>
              <a:rPr lang="zh-TW" altLang="en-US" sz="3800" b="1" spc="-30" dirty="0">
                <a:solidFill>
                  <a:schemeClr val="tx1"/>
                </a:solidFill>
                <a:latin typeface="Microsoft JhengHei"/>
                <a:cs typeface="Microsoft JhengHei"/>
              </a:rPr>
              <a:t>小時</a:t>
            </a:r>
            <a:r>
              <a:rPr lang="en-US" altLang="zh-TW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不得超過</a:t>
            </a:r>
            <a:r>
              <a:rPr lang="en-US" altLang="zh-TW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8</a:t>
            </a:r>
            <a:r>
              <a:rPr lang="en-US" altLang="zh-TW" sz="3800" b="1" spc="-100" dirty="0">
                <a:solidFill>
                  <a:schemeClr val="tx1"/>
                </a:solidFill>
                <a:latin typeface="Microsoft JhengHei"/>
                <a:cs typeface="Microsoft JhengHei"/>
              </a:rPr>
              <a:t>0</a:t>
            </a:r>
            <a:r>
              <a:rPr lang="zh-TW" altLang="en-US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小時</a:t>
            </a:r>
            <a:r>
              <a:rPr lang="en-US" altLang="zh-TW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)</a:t>
            </a:r>
            <a:r>
              <a:rPr lang="zh-TW" altLang="en-US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           事由發生之日起</a:t>
            </a:r>
            <a:r>
              <a:rPr lang="en-US" altLang="zh-TW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1</a:t>
            </a:r>
            <a:r>
              <a:rPr lang="zh-TW" altLang="en-US" sz="38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個月內報主管機關備查</a:t>
            </a:r>
            <a:endParaRPr lang="zh-TW" altLang="en-US" sz="3800" dirty="0">
              <a:latin typeface="Microsoft JhengHei"/>
              <a:cs typeface="Microsoft JhengHei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058B047-D32F-FB30-682B-0EB2FF470B0D}"/>
              </a:ext>
            </a:extLst>
          </p:cNvPr>
          <p:cNvSpPr/>
          <p:nvPr/>
        </p:nvSpPr>
        <p:spPr>
          <a:xfrm>
            <a:off x="293657" y="2574653"/>
            <a:ext cx="4739223" cy="1075299"/>
          </a:xfrm>
          <a:custGeom>
            <a:avLst/>
            <a:gdLst/>
            <a:ahLst/>
            <a:cxnLst/>
            <a:rect l="l" t="t" r="r" b="b"/>
            <a:pathLst>
              <a:path w="2044065" h="1161414">
                <a:moveTo>
                  <a:pt x="1850136" y="1161287"/>
                </a:moveTo>
                <a:lnTo>
                  <a:pt x="193548" y="1161287"/>
                </a:lnTo>
                <a:lnTo>
                  <a:pt x="149236" y="1156165"/>
                </a:lnTo>
                <a:lnTo>
                  <a:pt x="108523" y="1141578"/>
                </a:lnTo>
                <a:lnTo>
                  <a:pt x="72583" y="1118700"/>
                </a:lnTo>
                <a:lnTo>
                  <a:pt x="42587" y="1088704"/>
                </a:lnTo>
                <a:lnTo>
                  <a:pt x="19709" y="1052764"/>
                </a:lnTo>
                <a:lnTo>
                  <a:pt x="5122" y="1012051"/>
                </a:lnTo>
                <a:lnTo>
                  <a:pt x="0" y="967739"/>
                </a:lnTo>
                <a:lnTo>
                  <a:pt x="0" y="193548"/>
                </a:lnTo>
                <a:lnTo>
                  <a:pt x="5122" y="149236"/>
                </a:lnTo>
                <a:lnTo>
                  <a:pt x="19709" y="108523"/>
                </a:lnTo>
                <a:lnTo>
                  <a:pt x="42587" y="72583"/>
                </a:lnTo>
                <a:lnTo>
                  <a:pt x="72583" y="42587"/>
                </a:lnTo>
                <a:lnTo>
                  <a:pt x="108523" y="19709"/>
                </a:lnTo>
                <a:lnTo>
                  <a:pt x="149236" y="5122"/>
                </a:lnTo>
                <a:lnTo>
                  <a:pt x="193548" y="0"/>
                </a:lnTo>
                <a:lnTo>
                  <a:pt x="1850136" y="0"/>
                </a:lnTo>
                <a:lnTo>
                  <a:pt x="1894447" y="5122"/>
                </a:lnTo>
                <a:lnTo>
                  <a:pt x="1935160" y="19709"/>
                </a:lnTo>
                <a:lnTo>
                  <a:pt x="1971100" y="42587"/>
                </a:lnTo>
                <a:lnTo>
                  <a:pt x="2001096" y="72583"/>
                </a:lnTo>
                <a:lnTo>
                  <a:pt x="2023974" y="108523"/>
                </a:lnTo>
                <a:lnTo>
                  <a:pt x="2038561" y="149236"/>
                </a:lnTo>
                <a:lnTo>
                  <a:pt x="2043683" y="193548"/>
                </a:lnTo>
                <a:lnTo>
                  <a:pt x="2043683" y="967739"/>
                </a:lnTo>
                <a:lnTo>
                  <a:pt x="2038561" y="1012051"/>
                </a:lnTo>
                <a:lnTo>
                  <a:pt x="2023974" y="1052764"/>
                </a:lnTo>
                <a:lnTo>
                  <a:pt x="2001096" y="1088704"/>
                </a:lnTo>
                <a:lnTo>
                  <a:pt x="1971100" y="1118700"/>
                </a:lnTo>
                <a:lnTo>
                  <a:pt x="1935160" y="1141578"/>
                </a:lnTo>
                <a:lnTo>
                  <a:pt x="1894447" y="1156165"/>
                </a:lnTo>
                <a:lnTo>
                  <a:pt x="1850136" y="116128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9637D3F7-0DB5-F091-51E7-D33B7B55A606}"/>
              </a:ext>
            </a:extLst>
          </p:cNvPr>
          <p:cNvSpPr/>
          <p:nvPr/>
        </p:nvSpPr>
        <p:spPr>
          <a:xfrm>
            <a:off x="241753" y="2543280"/>
            <a:ext cx="4791127" cy="1117906"/>
          </a:xfrm>
          <a:custGeom>
            <a:avLst/>
            <a:gdLst/>
            <a:ahLst/>
            <a:cxnLst/>
            <a:rect l="l" t="t" r="r" b="b"/>
            <a:pathLst>
              <a:path w="2070100" h="1188720">
                <a:moveTo>
                  <a:pt x="207264" y="1188720"/>
                </a:moveTo>
                <a:lnTo>
                  <a:pt x="166116" y="1184148"/>
                </a:lnTo>
                <a:lnTo>
                  <a:pt x="126492" y="1171956"/>
                </a:lnTo>
                <a:lnTo>
                  <a:pt x="91440" y="1153668"/>
                </a:lnTo>
                <a:lnTo>
                  <a:pt x="60960" y="1127760"/>
                </a:lnTo>
                <a:lnTo>
                  <a:pt x="25908" y="1080516"/>
                </a:lnTo>
                <a:lnTo>
                  <a:pt x="9144" y="1043939"/>
                </a:lnTo>
                <a:lnTo>
                  <a:pt x="1524" y="1002792"/>
                </a:lnTo>
                <a:lnTo>
                  <a:pt x="0" y="982980"/>
                </a:lnTo>
                <a:lnTo>
                  <a:pt x="108" y="205740"/>
                </a:lnTo>
                <a:lnTo>
                  <a:pt x="1306" y="188976"/>
                </a:lnTo>
                <a:lnTo>
                  <a:pt x="1415" y="187452"/>
                </a:lnTo>
                <a:lnTo>
                  <a:pt x="9144" y="146304"/>
                </a:lnTo>
                <a:lnTo>
                  <a:pt x="24384" y="109728"/>
                </a:lnTo>
                <a:lnTo>
                  <a:pt x="47244" y="76200"/>
                </a:lnTo>
                <a:lnTo>
                  <a:pt x="74676" y="48768"/>
                </a:lnTo>
                <a:lnTo>
                  <a:pt x="108204" y="25907"/>
                </a:lnTo>
                <a:lnTo>
                  <a:pt x="144780" y="10668"/>
                </a:lnTo>
                <a:lnTo>
                  <a:pt x="184404" y="1524"/>
                </a:lnTo>
                <a:lnTo>
                  <a:pt x="205740" y="0"/>
                </a:lnTo>
                <a:lnTo>
                  <a:pt x="1863851" y="0"/>
                </a:lnTo>
                <a:lnTo>
                  <a:pt x="1905000" y="4571"/>
                </a:lnTo>
                <a:lnTo>
                  <a:pt x="1943100" y="16764"/>
                </a:lnTo>
                <a:lnTo>
                  <a:pt x="1961388" y="25907"/>
                </a:lnTo>
                <a:lnTo>
                  <a:pt x="207264" y="25907"/>
                </a:lnTo>
                <a:lnTo>
                  <a:pt x="170688" y="28956"/>
                </a:lnTo>
                <a:lnTo>
                  <a:pt x="120396" y="47244"/>
                </a:lnTo>
                <a:lnTo>
                  <a:pt x="79248" y="79248"/>
                </a:lnTo>
                <a:lnTo>
                  <a:pt x="48768" y="120396"/>
                </a:lnTo>
                <a:lnTo>
                  <a:pt x="39624" y="135636"/>
                </a:lnTo>
                <a:lnTo>
                  <a:pt x="27432" y="187452"/>
                </a:lnTo>
                <a:lnTo>
                  <a:pt x="25908" y="981456"/>
                </a:lnTo>
                <a:lnTo>
                  <a:pt x="28956" y="1018032"/>
                </a:lnTo>
                <a:lnTo>
                  <a:pt x="47244" y="1066800"/>
                </a:lnTo>
                <a:lnTo>
                  <a:pt x="79248" y="1109472"/>
                </a:lnTo>
                <a:lnTo>
                  <a:pt x="120396" y="1139952"/>
                </a:lnTo>
                <a:lnTo>
                  <a:pt x="169164" y="1158239"/>
                </a:lnTo>
                <a:lnTo>
                  <a:pt x="207264" y="1162812"/>
                </a:lnTo>
                <a:lnTo>
                  <a:pt x="1962912" y="1162812"/>
                </a:lnTo>
                <a:lnTo>
                  <a:pt x="1944624" y="1171956"/>
                </a:lnTo>
                <a:lnTo>
                  <a:pt x="1926336" y="1178052"/>
                </a:lnTo>
                <a:lnTo>
                  <a:pt x="1906524" y="1184148"/>
                </a:lnTo>
                <a:lnTo>
                  <a:pt x="1885188" y="1187196"/>
                </a:lnTo>
                <a:lnTo>
                  <a:pt x="1863851" y="1187196"/>
                </a:lnTo>
                <a:lnTo>
                  <a:pt x="207264" y="1188720"/>
                </a:lnTo>
                <a:close/>
              </a:path>
              <a:path w="2070100" h="1188720">
                <a:moveTo>
                  <a:pt x="1962912" y="1162812"/>
                </a:moveTo>
                <a:lnTo>
                  <a:pt x="1862328" y="1162812"/>
                </a:lnTo>
                <a:lnTo>
                  <a:pt x="1882140" y="1161288"/>
                </a:lnTo>
                <a:lnTo>
                  <a:pt x="1898904" y="1159764"/>
                </a:lnTo>
                <a:lnTo>
                  <a:pt x="1949196" y="1141476"/>
                </a:lnTo>
                <a:lnTo>
                  <a:pt x="1991868" y="1109472"/>
                </a:lnTo>
                <a:lnTo>
                  <a:pt x="2022348" y="1068324"/>
                </a:lnTo>
                <a:lnTo>
                  <a:pt x="2040636" y="1018032"/>
                </a:lnTo>
                <a:lnTo>
                  <a:pt x="2045208" y="207264"/>
                </a:lnTo>
                <a:lnTo>
                  <a:pt x="2043684" y="188976"/>
                </a:lnTo>
                <a:lnTo>
                  <a:pt x="2029968" y="137160"/>
                </a:lnTo>
                <a:lnTo>
                  <a:pt x="2004060" y="92964"/>
                </a:lnTo>
                <a:lnTo>
                  <a:pt x="1965960" y="57912"/>
                </a:lnTo>
                <a:lnTo>
                  <a:pt x="1918716" y="35052"/>
                </a:lnTo>
                <a:lnTo>
                  <a:pt x="1863851" y="25907"/>
                </a:lnTo>
                <a:lnTo>
                  <a:pt x="1961388" y="25907"/>
                </a:lnTo>
                <a:lnTo>
                  <a:pt x="1994916" y="47244"/>
                </a:lnTo>
                <a:lnTo>
                  <a:pt x="2022348" y="74676"/>
                </a:lnTo>
                <a:lnTo>
                  <a:pt x="2045208" y="108204"/>
                </a:lnTo>
                <a:lnTo>
                  <a:pt x="2060448" y="144780"/>
                </a:lnTo>
                <a:lnTo>
                  <a:pt x="2068068" y="185928"/>
                </a:lnTo>
                <a:lnTo>
                  <a:pt x="2069592" y="205740"/>
                </a:lnTo>
                <a:lnTo>
                  <a:pt x="2069592" y="1002792"/>
                </a:lnTo>
                <a:lnTo>
                  <a:pt x="2060448" y="1042416"/>
                </a:lnTo>
                <a:lnTo>
                  <a:pt x="2045208" y="1078992"/>
                </a:lnTo>
                <a:lnTo>
                  <a:pt x="2023872" y="1112520"/>
                </a:lnTo>
                <a:lnTo>
                  <a:pt x="1979676" y="1152144"/>
                </a:lnTo>
                <a:lnTo>
                  <a:pt x="1962912" y="1162812"/>
                </a:lnTo>
                <a:close/>
              </a:path>
            </a:pathLst>
          </a:custGeom>
          <a:solidFill>
            <a:srgbClr val="F2DBD8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10804DC0-E4FF-C289-01AA-04271F11ED39}"/>
              </a:ext>
            </a:extLst>
          </p:cNvPr>
          <p:cNvSpPr txBox="1"/>
          <p:nvPr/>
        </p:nvSpPr>
        <p:spPr>
          <a:xfrm>
            <a:off x="279143" y="2758359"/>
            <a:ext cx="4753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>
              <a:spcBef>
                <a:spcPts val="190"/>
              </a:spcBef>
            </a:pPr>
            <a:r>
              <a:rPr lang="zh-TW" altLang="en-US" sz="4000" b="1" spc="-70" dirty="0">
                <a:solidFill>
                  <a:srgbClr val="281F1C"/>
                </a:solidFill>
                <a:latin typeface="Microsoft JhengHei"/>
                <a:cs typeface="Microsoft JhengHei"/>
              </a:rPr>
              <a:t>處理緊急或突發事件</a:t>
            </a:r>
            <a:endParaRPr lang="zh-TW" altLang="en-US" sz="4000" dirty="0">
              <a:latin typeface="Microsoft JhengHei"/>
              <a:cs typeface="Microsoft JhengHei"/>
            </a:endParaRPr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id="{96A7E7C8-F3B0-99D3-2FC3-67E7666F95FE}"/>
              </a:ext>
            </a:extLst>
          </p:cNvPr>
          <p:cNvSpPr/>
          <p:nvPr/>
        </p:nvSpPr>
        <p:spPr>
          <a:xfrm>
            <a:off x="5330305" y="2873633"/>
            <a:ext cx="609600" cy="45720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6725E6B8-2D93-0DFE-9ECD-5A250737D6C5}"/>
              </a:ext>
            </a:extLst>
          </p:cNvPr>
          <p:cNvSpPr txBox="1"/>
          <p:nvPr/>
        </p:nvSpPr>
        <p:spPr>
          <a:xfrm>
            <a:off x="1531453" y="6553020"/>
            <a:ext cx="15660154" cy="2954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3800" b="1" spc="-20" dirty="0">
                <a:solidFill>
                  <a:srgbClr val="281F1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阿傑可以依據上開規定辦理加班報核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事宜 </a:t>
            </a:r>
            <a:r>
              <a:rPr lang="en-US" altLang="zh-TW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:</a:t>
            </a: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38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即</a:t>
            </a:r>
            <a:r>
              <a:rPr lang="en-US" altLang="zh-TW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5/20 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工時</a:t>
            </a:r>
            <a:r>
              <a:rPr lang="en-US" altLang="zh-TW" sz="3800" b="1" spc="-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8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</a:t>
            </a:r>
            <a:r>
              <a:rPr lang="en-US" altLang="zh-TW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+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延長工時</a:t>
            </a:r>
            <a:r>
              <a:rPr lang="en-US" altLang="zh-TW" sz="3800" b="1" spc="-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7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 計 </a:t>
            </a:r>
            <a:r>
              <a:rPr lang="en-US" altLang="zh-TW" sz="3800" b="1" spc="-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15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</a:t>
            </a:r>
            <a:r>
              <a:rPr lang="en-US" altLang="zh-TW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3600" b="1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辦公時間跨越二日者，應合</a:t>
            </a:r>
            <a:endParaRPr lang="en-US" altLang="zh-TW" sz="3600" b="1" spc="-1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3600" b="1" spc="-1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3600" b="1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併計算為第一日之辦公時間</a:t>
            </a:r>
            <a:r>
              <a:rPr lang="en-US" altLang="zh-TW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)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，並注意當月加班時數累計情形，加班總時數</a:t>
            </a:r>
            <a:endParaRPr lang="en-US" altLang="zh-TW" sz="38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3800" b="1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不得超過</a:t>
            </a:r>
            <a:r>
              <a:rPr lang="en-US" altLang="zh-TW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80</a:t>
            </a:r>
            <a:r>
              <a:rPr lang="zh-TW" altLang="en-US" sz="3800" b="1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小時。</a:t>
            </a:r>
            <a:endParaRPr lang="zh-TW" altLang="en-US" sz="3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5" name="星形: 五角 4">
            <a:extLst>
              <a:ext uri="{FF2B5EF4-FFF2-40B4-BE49-F238E27FC236}">
                <a16:creationId xmlns:a16="http://schemas.microsoft.com/office/drawing/2014/main" id="{38DB8200-8271-D227-408F-583600274D06}"/>
              </a:ext>
            </a:extLst>
          </p:cNvPr>
          <p:cNvSpPr/>
          <p:nvPr/>
        </p:nvSpPr>
        <p:spPr>
          <a:xfrm>
            <a:off x="534013" y="5368036"/>
            <a:ext cx="1211392" cy="1194055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箭號: 向右 1">
            <a:extLst>
              <a:ext uri="{FF2B5EF4-FFF2-40B4-BE49-F238E27FC236}">
                <a16:creationId xmlns:a16="http://schemas.microsoft.com/office/drawing/2014/main" id="{78248520-A357-A0E1-2E01-63EA2C18157E}"/>
              </a:ext>
            </a:extLst>
          </p:cNvPr>
          <p:cNvSpPr/>
          <p:nvPr/>
        </p:nvSpPr>
        <p:spPr>
          <a:xfrm>
            <a:off x="8512444" y="4440653"/>
            <a:ext cx="838200" cy="4846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06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699786"/>
            <a:ext cx="5266705" cy="1301471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16443725" y="1906518"/>
                </a:moveTo>
                <a:lnTo>
                  <a:pt x="0" y="1906518"/>
                </a:lnTo>
                <a:lnTo>
                  <a:pt x="0" y="0"/>
                </a:lnTo>
                <a:lnTo>
                  <a:pt x="16443725" y="0"/>
                </a:lnTo>
                <a:lnTo>
                  <a:pt x="16443725" y="19065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3238499"/>
            <a:ext cx="16423387" cy="5866765"/>
          </a:xfrm>
          <a:custGeom>
            <a:avLst/>
            <a:gdLst/>
            <a:ahLst/>
            <a:cxnLst/>
            <a:rect l="l" t="t" r="r" b="b"/>
            <a:pathLst>
              <a:path w="8502015" h="5866765">
                <a:moveTo>
                  <a:pt x="8501801" y="5866472"/>
                </a:moveTo>
                <a:lnTo>
                  <a:pt x="0" y="5866472"/>
                </a:lnTo>
                <a:lnTo>
                  <a:pt x="0" y="0"/>
                </a:lnTo>
                <a:lnTo>
                  <a:pt x="8501801" y="0"/>
                </a:lnTo>
                <a:lnTo>
                  <a:pt x="8501801" y="58664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209185" y="946967"/>
            <a:ext cx="81026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20" dirty="0">
                <a:solidFill>
                  <a:schemeClr val="bg2">
                    <a:lumMod val="10000"/>
                  </a:schemeClr>
                </a:solidFill>
              </a:rPr>
              <a:t>辦公時數原則</a:t>
            </a:r>
            <a:endParaRPr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85975" y="6953558"/>
            <a:ext cx="252818" cy="25281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85975" y="6013485"/>
            <a:ext cx="252818" cy="25281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85975" y="4952172"/>
            <a:ext cx="247650" cy="247649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331843" y="3467100"/>
            <a:ext cx="15813787" cy="4196533"/>
          </a:xfrm>
          <a:prstGeom prst="rect">
            <a:avLst/>
          </a:prstGeom>
        </p:spPr>
        <p:txBody>
          <a:bodyPr vert="horz" wrap="square" lIns="0" tIns="302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85"/>
              </a:spcBef>
            </a:pPr>
            <a:r>
              <a:rPr sz="4550" b="1" spc="-60" dirty="0">
                <a:solidFill>
                  <a:srgbClr val="003DA7"/>
                </a:solidFill>
                <a:latin typeface="Microsoft JhengHei"/>
                <a:cs typeface="Microsoft JhengHei"/>
              </a:rPr>
              <a:t>公務員服務法</a:t>
            </a:r>
            <a:r>
              <a:rPr sz="4550" b="1" spc="610" dirty="0">
                <a:solidFill>
                  <a:srgbClr val="003DA7"/>
                </a:solidFill>
                <a:latin typeface="Microsoft JhengHei"/>
                <a:cs typeface="Microsoft JhengHei"/>
              </a:rPr>
              <a:t>§12</a:t>
            </a:r>
            <a:endParaRPr sz="4550" dirty="0">
              <a:latin typeface="Microsoft JhengHei"/>
              <a:cs typeface="Microsoft JhengHei"/>
            </a:endParaRPr>
          </a:p>
          <a:p>
            <a:pPr marL="1080770" marR="5080">
              <a:lnSpc>
                <a:spcPct val="109300"/>
              </a:lnSpc>
              <a:spcBef>
                <a:spcPts val="2050"/>
              </a:spcBef>
            </a:pPr>
            <a:r>
              <a:rPr lang="zh-TW" altLang="en-US" sz="5050" b="1" dirty="0">
                <a:latin typeface="Microsoft JhengHei"/>
                <a:cs typeface="Microsoft JhengHei"/>
              </a:rPr>
              <a:t>每⽇</a:t>
            </a:r>
            <a:r>
              <a:rPr lang="zh-TW" altLang="en-US" sz="5050" b="1" spc="-15" dirty="0">
                <a:latin typeface="Microsoft JhengHei"/>
                <a:cs typeface="Microsoft JhengHei"/>
              </a:rPr>
              <a:t>辦公時數</a:t>
            </a:r>
            <a:r>
              <a:rPr sz="5050" b="1" spc="-40" dirty="0">
                <a:latin typeface="Microsoft JhengHei"/>
                <a:cs typeface="Microsoft JhengHei"/>
              </a:rPr>
              <a:t>8</a:t>
            </a:r>
            <a:r>
              <a:rPr sz="5050" b="1" dirty="0">
                <a:latin typeface="Microsoft JhengHei"/>
                <a:cs typeface="Microsoft JhengHei"/>
              </a:rPr>
              <a:t>⼩時、每週</a:t>
            </a:r>
            <a:r>
              <a:rPr lang="zh-TW" altLang="en-US" sz="5050" b="1" spc="-15" dirty="0">
                <a:latin typeface="Microsoft JhengHei"/>
                <a:cs typeface="Microsoft JhengHei"/>
              </a:rPr>
              <a:t>辦公總時數</a:t>
            </a:r>
            <a:r>
              <a:rPr sz="5050" b="1" spc="-40" dirty="0">
                <a:latin typeface="Microsoft JhengHei"/>
                <a:cs typeface="Microsoft JhengHei"/>
              </a:rPr>
              <a:t>40</a:t>
            </a:r>
            <a:r>
              <a:rPr sz="5050" b="1" spc="-25" dirty="0">
                <a:latin typeface="Microsoft JhengHei"/>
                <a:cs typeface="Microsoft JhengHei"/>
              </a:rPr>
              <a:t>⼩時</a:t>
            </a:r>
            <a:endParaRPr lang="en-US" sz="5050" b="1" spc="-15" dirty="0">
              <a:latin typeface="Microsoft JhengHei"/>
              <a:cs typeface="Microsoft JhengHei"/>
            </a:endParaRPr>
          </a:p>
          <a:p>
            <a:pPr marL="1080770" marR="5080">
              <a:lnSpc>
                <a:spcPct val="109300"/>
              </a:lnSpc>
              <a:spcBef>
                <a:spcPts val="2050"/>
              </a:spcBef>
            </a:pPr>
            <a:r>
              <a:rPr sz="5050" b="1" spc="-15" dirty="0" err="1">
                <a:latin typeface="Microsoft JhengHei"/>
                <a:cs typeface="Microsoft JhengHei"/>
              </a:rPr>
              <a:t>延⻑辦公時數</a:t>
            </a:r>
            <a:r>
              <a:rPr lang="zh-TW" altLang="en-US" sz="5050" b="1" spc="-15" dirty="0">
                <a:latin typeface="Microsoft JhengHei"/>
                <a:cs typeface="Microsoft JhengHei"/>
              </a:rPr>
              <a:t>連同辦公時數，</a:t>
            </a:r>
            <a:r>
              <a:rPr lang="zh-TW" altLang="en-US" sz="5050" b="1" dirty="0">
                <a:latin typeface="Microsoft JhengHei"/>
                <a:cs typeface="Microsoft JhengHei"/>
              </a:rPr>
              <a:t>每⽇</a:t>
            </a:r>
            <a:r>
              <a:rPr sz="5050" b="1" spc="-15" dirty="0">
                <a:latin typeface="Microsoft JhengHei"/>
                <a:cs typeface="Microsoft JhengHei"/>
              </a:rPr>
              <a:t>不得超</a:t>
            </a:r>
            <a:r>
              <a:rPr sz="5050" b="1" spc="-10" dirty="0">
                <a:latin typeface="Microsoft JhengHei"/>
                <a:cs typeface="Microsoft JhengHei"/>
              </a:rPr>
              <a:t>過</a:t>
            </a:r>
            <a:r>
              <a:rPr sz="5050" b="1" spc="-45" dirty="0">
                <a:solidFill>
                  <a:srgbClr val="FF0000"/>
                </a:solidFill>
                <a:latin typeface="Microsoft JhengHei"/>
                <a:cs typeface="Microsoft JhengHei"/>
              </a:rPr>
              <a:t>12</a:t>
            </a:r>
            <a:r>
              <a:rPr sz="5050" b="1" spc="-30" dirty="0">
                <a:latin typeface="Microsoft JhengHei"/>
                <a:cs typeface="Microsoft JhengHei"/>
              </a:rPr>
              <a:t>⼩時</a:t>
            </a:r>
            <a:endParaRPr lang="en-US" sz="5050" b="1" spc="-30" dirty="0">
              <a:latin typeface="Microsoft JhengHei"/>
              <a:cs typeface="Microsoft JhengHei"/>
            </a:endParaRPr>
          </a:p>
          <a:p>
            <a:pPr marL="1080770" marR="501650">
              <a:lnSpc>
                <a:spcPct val="108300"/>
              </a:lnSpc>
              <a:spcBef>
                <a:spcPts val="1440"/>
              </a:spcBef>
            </a:pPr>
            <a:r>
              <a:rPr sz="5050" b="1" spc="-15" dirty="0" err="1">
                <a:latin typeface="Microsoft JhengHei"/>
                <a:cs typeface="Microsoft JhengHei"/>
              </a:rPr>
              <a:t>延⻑辦公時數</a:t>
            </a:r>
            <a:r>
              <a:rPr lang="zh-TW" altLang="en-US" sz="5050" b="1" spc="-15" dirty="0">
                <a:latin typeface="Microsoft JhengHei"/>
                <a:cs typeface="Microsoft JhengHei"/>
              </a:rPr>
              <a:t>每⽉</a:t>
            </a:r>
            <a:r>
              <a:rPr sz="5050" b="1" spc="-15" dirty="0">
                <a:latin typeface="Microsoft JhengHei"/>
                <a:cs typeface="Microsoft JhengHei"/>
              </a:rPr>
              <a:t>不得</a:t>
            </a:r>
            <a:r>
              <a:rPr sz="5050" b="1" spc="-10" dirty="0">
                <a:latin typeface="Microsoft JhengHei"/>
                <a:cs typeface="Microsoft JhengHei"/>
              </a:rPr>
              <a:t>超過</a:t>
            </a:r>
            <a:r>
              <a:rPr sz="5050" b="1" spc="-45" dirty="0">
                <a:solidFill>
                  <a:srgbClr val="FF0000"/>
                </a:solidFill>
                <a:latin typeface="Microsoft JhengHei"/>
                <a:cs typeface="Microsoft JhengHei"/>
              </a:rPr>
              <a:t>60</a:t>
            </a:r>
            <a:r>
              <a:rPr sz="5050" b="1" spc="-30" dirty="0">
                <a:latin typeface="Microsoft JhengHei"/>
                <a:cs typeface="Microsoft JhengHei"/>
              </a:rPr>
              <a:t>⼩時</a:t>
            </a:r>
            <a:endParaRPr sz="5050" dirty="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47AEC7A-E906-75AE-95D2-E265A5B639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FA017FC-8C5B-7CEF-C2C2-EADB7884188D}"/>
              </a:ext>
            </a:extLst>
          </p:cNvPr>
          <p:cNvSpPr/>
          <p:nvPr/>
        </p:nvSpPr>
        <p:spPr>
          <a:xfrm>
            <a:off x="905495" y="657204"/>
            <a:ext cx="7247905" cy="1305349"/>
          </a:xfrm>
          <a:custGeom>
            <a:avLst/>
            <a:gdLst/>
            <a:ahLst/>
            <a:cxnLst/>
            <a:rect l="l" t="t" r="r" b="b"/>
            <a:pathLst>
              <a:path w="16443960" h="1906905">
                <a:moveTo>
                  <a:pt x="16443725" y="1906518"/>
                </a:moveTo>
                <a:lnTo>
                  <a:pt x="0" y="1906518"/>
                </a:lnTo>
                <a:lnTo>
                  <a:pt x="0" y="0"/>
                </a:lnTo>
                <a:lnTo>
                  <a:pt x="16443725" y="0"/>
                </a:lnTo>
                <a:lnTo>
                  <a:pt x="16443725" y="19065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48D4DA6-7265-E7EE-FD34-BD2947601605}"/>
              </a:ext>
            </a:extLst>
          </p:cNvPr>
          <p:cNvSpPr/>
          <p:nvPr/>
        </p:nvSpPr>
        <p:spPr>
          <a:xfrm>
            <a:off x="5370635" y="2898530"/>
            <a:ext cx="12688765" cy="1919227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13866671" y="1589018"/>
                </a:moveTo>
                <a:lnTo>
                  <a:pt x="0" y="1589018"/>
                </a:lnTo>
                <a:lnTo>
                  <a:pt x="0" y="0"/>
                </a:lnTo>
                <a:lnTo>
                  <a:pt x="13866671" y="0"/>
                </a:lnTo>
                <a:lnTo>
                  <a:pt x="13866671" y="15890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70BF2D0-FF5C-0363-A4BB-BBE38646D626}"/>
              </a:ext>
            </a:extLst>
          </p:cNvPr>
          <p:cNvSpPr/>
          <p:nvPr/>
        </p:nvSpPr>
        <p:spPr>
          <a:xfrm>
            <a:off x="7910414" y="5475171"/>
            <a:ext cx="6747292" cy="1294374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13866671" y="1589018"/>
                </a:moveTo>
                <a:lnTo>
                  <a:pt x="0" y="1589018"/>
                </a:lnTo>
                <a:lnTo>
                  <a:pt x="0" y="0"/>
                </a:lnTo>
                <a:lnTo>
                  <a:pt x="13866671" y="0"/>
                </a:lnTo>
                <a:lnTo>
                  <a:pt x="13866671" y="15890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A83A942-E645-3D0F-FFD2-0EFD85F72180}"/>
              </a:ext>
            </a:extLst>
          </p:cNvPr>
          <p:cNvSpPr/>
          <p:nvPr/>
        </p:nvSpPr>
        <p:spPr>
          <a:xfrm>
            <a:off x="8891830" y="7679833"/>
            <a:ext cx="3534257" cy="1294374"/>
          </a:xfrm>
          <a:custGeom>
            <a:avLst/>
            <a:gdLst/>
            <a:ahLst/>
            <a:cxnLst/>
            <a:rect l="l" t="t" r="r" b="b"/>
            <a:pathLst>
              <a:path w="13867130" h="1589404">
                <a:moveTo>
                  <a:pt x="13866671" y="1589018"/>
                </a:moveTo>
                <a:lnTo>
                  <a:pt x="0" y="1589018"/>
                </a:lnTo>
                <a:lnTo>
                  <a:pt x="0" y="0"/>
                </a:lnTo>
                <a:lnTo>
                  <a:pt x="13866671" y="0"/>
                </a:lnTo>
                <a:lnTo>
                  <a:pt x="13866671" y="15890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46BE5B2C-8E65-F376-071F-BF656BF34E06}"/>
              </a:ext>
            </a:extLst>
          </p:cNvPr>
          <p:cNvSpPr/>
          <p:nvPr/>
        </p:nvSpPr>
        <p:spPr>
          <a:xfrm>
            <a:off x="15380780" y="6688574"/>
            <a:ext cx="48895" cy="186055"/>
          </a:xfrm>
          <a:custGeom>
            <a:avLst/>
            <a:gdLst/>
            <a:ahLst/>
            <a:cxnLst/>
            <a:rect l="l" t="t" r="r" b="b"/>
            <a:pathLst>
              <a:path w="48894" h="186054">
                <a:moveTo>
                  <a:pt x="0" y="185472"/>
                </a:moveTo>
                <a:lnTo>
                  <a:pt x="48700" y="0"/>
                </a:lnTo>
                <a:lnTo>
                  <a:pt x="0" y="1854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58012726-8A03-C871-25DA-0B42CADB88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95936" y="765978"/>
            <a:ext cx="6957464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TW" altLang="en-US" sz="6000" spc="-20" dirty="0">
                <a:solidFill>
                  <a:schemeClr val="bg2">
                    <a:lumMod val="10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延長辦公時數要件</a:t>
            </a:r>
            <a:endParaRPr sz="6000" dirty="0">
              <a:solidFill>
                <a:schemeClr val="bg2">
                  <a:lumMod val="10000"/>
                </a:schemeClr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BBFC67EC-DA58-767F-B5B9-C96887B11394}"/>
              </a:ext>
            </a:extLst>
          </p:cNvPr>
          <p:cNvSpPr txBox="1"/>
          <p:nvPr/>
        </p:nvSpPr>
        <p:spPr>
          <a:xfrm>
            <a:off x="5334000" y="2570981"/>
            <a:ext cx="12573000" cy="2064027"/>
          </a:xfrm>
          <a:prstGeom prst="rect">
            <a:avLst/>
          </a:prstGeom>
        </p:spPr>
        <p:txBody>
          <a:bodyPr vert="horz" wrap="square" lIns="0" tIns="4464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15"/>
              </a:spcBef>
            </a:pPr>
            <a:r>
              <a:rPr lang="zh-TW" altLang="en-US" sz="6000" b="1" spc="-20" dirty="0">
                <a:solidFill>
                  <a:srgbClr val="003DA7"/>
                </a:solidFill>
                <a:latin typeface="Microsoft JhengHei"/>
                <a:cs typeface="Microsoft JhengHei"/>
              </a:rPr>
              <a:t>  </a:t>
            </a:r>
            <a:r>
              <a:rPr sz="5000" b="1" spc="-20" dirty="0" err="1">
                <a:solidFill>
                  <a:schemeClr val="accent6">
                    <a:lumMod val="50000"/>
                  </a:schemeClr>
                </a:solidFill>
                <a:latin typeface="Microsoft JhengHei"/>
                <a:cs typeface="Microsoft JhengHei"/>
              </a:rPr>
              <a:t>經主管指派</a:t>
            </a:r>
            <a:endParaRPr sz="5000" dirty="0">
              <a:solidFill>
                <a:schemeClr val="accent6">
                  <a:lumMod val="50000"/>
                </a:schemeClr>
              </a:solidFill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lang="zh-TW" altLang="en-US" sz="3150" b="1" spc="-15" dirty="0">
                <a:solidFill>
                  <a:srgbClr val="FF3131"/>
                </a:solidFill>
                <a:latin typeface="Microsoft JhengHei"/>
                <a:cs typeface="Microsoft JhengHei"/>
              </a:rPr>
              <a:t>  </a:t>
            </a:r>
            <a:r>
              <a:rPr sz="3150" b="1" spc="-15" dirty="0" err="1">
                <a:solidFill>
                  <a:srgbClr val="FF3131"/>
                </a:solidFill>
                <a:latin typeface="Microsoft JhengHei"/>
                <a:cs typeface="Microsoft JhengHei"/>
              </a:rPr>
              <a:t>加班指派考量急迫、必要及合理性，並應併同檢視同仁當⽉加班情形</a:t>
            </a:r>
            <a:r>
              <a:rPr sz="3150" b="1" spc="-15" dirty="0">
                <a:solidFill>
                  <a:srgbClr val="FF3131"/>
                </a:solidFill>
                <a:latin typeface="Microsoft JhengHei"/>
                <a:cs typeface="Microsoft JhengHei"/>
              </a:rPr>
              <a:t>。</a:t>
            </a:r>
            <a:endParaRPr sz="3150" dirty="0">
              <a:latin typeface="Microsoft JhengHei"/>
              <a:cs typeface="Microsoft JhengHei"/>
            </a:endParaRPr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B25E67B1-DA77-4F9B-829C-B2D253E737D3}"/>
              </a:ext>
            </a:extLst>
          </p:cNvPr>
          <p:cNvSpPr txBox="1"/>
          <p:nvPr/>
        </p:nvSpPr>
        <p:spPr>
          <a:xfrm>
            <a:off x="8305800" y="5731225"/>
            <a:ext cx="6351906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b="1" spc="-15" dirty="0" err="1">
                <a:solidFill>
                  <a:schemeClr val="accent6">
                    <a:lumMod val="50000"/>
                  </a:schemeClr>
                </a:solidFill>
                <a:latin typeface="Microsoft JhengHei"/>
                <a:cs typeface="Microsoft JhengHei"/>
              </a:rPr>
              <a:t>於法定</a:t>
            </a:r>
            <a:r>
              <a:rPr lang="zh-TW" altLang="en-US" sz="5000" b="1" spc="-15" dirty="0">
                <a:solidFill>
                  <a:schemeClr val="accent6">
                    <a:lumMod val="50000"/>
                  </a:schemeClr>
                </a:solidFill>
                <a:latin typeface="Microsoft JhengHei"/>
                <a:cs typeface="Microsoft JhengHei"/>
              </a:rPr>
              <a:t>辦公時數</a:t>
            </a:r>
            <a:r>
              <a:rPr sz="5000" b="1" spc="-15" dirty="0" err="1">
                <a:solidFill>
                  <a:schemeClr val="accent6">
                    <a:lumMod val="50000"/>
                  </a:schemeClr>
                </a:solidFill>
                <a:latin typeface="Microsoft JhengHei"/>
                <a:cs typeface="Microsoft JhengHei"/>
              </a:rPr>
              <a:t>以外</a:t>
            </a:r>
            <a:endParaRPr sz="5000" dirty="0">
              <a:solidFill>
                <a:schemeClr val="accent6">
                  <a:lumMod val="50000"/>
                </a:schemeClr>
              </a:solidFill>
              <a:latin typeface="Microsoft JhengHei"/>
              <a:cs typeface="Microsoft JhengHei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FDF17CBA-D909-AB96-4C9C-E684A62163D8}"/>
              </a:ext>
            </a:extLst>
          </p:cNvPr>
          <p:cNvSpPr txBox="1"/>
          <p:nvPr/>
        </p:nvSpPr>
        <p:spPr>
          <a:xfrm>
            <a:off x="9256762" y="7962900"/>
            <a:ext cx="32330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spc="-20" dirty="0">
                <a:solidFill>
                  <a:schemeClr val="accent6">
                    <a:lumMod val="50000"/>
                  </a:schemeClr>
                </a:solidFill>
                <a:latin typeface="Microsoft JhengHei"/>
                <a:cs typeface="Microsoft JhengHei"/>
              </a:rPr>
              <a:t>執行職務</a:t>
            </a:r>
            <a:endParaRPr lang="zh-TW" altLang="en-US" sz="5000" dirty="0">
              <a:solidFill>
                <a:schemeClr val="accent6">
                  <a:lumMod val="50000"/>
                </a:schemeClr>
              </a:solidFill>
              <a:latin typeface="Microsoft JhengHei"/>
              <a:cs typeface="Microsoft JhengHei"/>
            </a:endParaRPr>
          </a:p>
          <a:p>
            <a:endParaRPr lang="zh-TW" altLang="en-US" dirty="0"/>
          </a:p>
        </p:txBody>
      </p:sp>
      <p:pic>
        <p:nvPicPr>
          <p:cNvPr id="30" name="圖片 29">
            <a:extLst>
              <a:ext uri="{FF2B5EF4-FFF2-40B4-BE49-F238E27FC236}">
                <a16:creationId xmlns:a16="http://schemas.microsoft.com/office/drawing/2014/main" id="{40DFB3E0-C2CF-B879-CF9D-430DC6E529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936" y="5946798"/>
            <a:ext cx="5629106" cy="346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4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2">
            <a:extLst>
              <a:ext uri="{FF2B5EF4-FFF2-40B4-BE49-F238E27FC236}">
                <a16:creationId xmlns:a16="http://schemas.microsoft.com/office/drawing/2014/main" id="{0DA6C1EF-102B-2E66-BB33-C90AACC7A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49" y="1021498"/>
            <a:ext cx="17729302" cy="907500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F862D2C6-E576-BD7D-B435-5CD9A2CB0BFF}"/>
              </a:ext>
            </a:extLst>
          </p:cNvPr>
          <p:cNvSpPr txBox="1"/>
          <p:nvPr/>
        </p:nvSpPr>
        <p:spPr>
          <a:xfrm>
            <a:off x="457200" y="19050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rgbClr val="00206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服勤辦法</a:t>
            </a:r>
            <a:r>
              <a:rPr lang="en-US" altLang="zh-TW" sz="4800" b="1" dirty="0">
                <a:solidFill>
                  <a:srgbClr val="00206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-</a:t>
            </a:r>
            <a:r>
              <a:rPr lang="zh-TW" altLang="en-US" sz="4800" b="1" dirty="0">
                <a:solidFill>
                  <a:srgbClr val="00206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辦公時數</a:t>
            </a:r>
            <a:r>
              <a:rPr lang="zh-TW" altLang="en-US" sz="4800" b="1" dirty="0">
                <a:solidFill>
                  <a:srgbClr val="FF0000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例外情形</a:t>
            </a:r>
          </a:p>
        </p:txBody>
      </p:sp>
    </p:spTree>
    <p:extLst>
      <p:ext uri="{BB962C8B-B14F-4D97-AF65-F5344CB8AC3E}">
        <p14:creationId xmlns:p14="http://schemas.microsoft.com/office/powerpoint/2010/main" val="196092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7010" y="4417655"/>
            <a:ext cx="435737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700" dirty="0">
              <a:latin typeface="Microsoft JhengHei"/>
              <a:cs typeface="Microsoft JhengHei"/>
            </a:endParaRPr>
          </a:p>
          <a:p>
            <a:pPr>
              <a:lnSpc>
                <a:spcPct val="100000"/>
              </a:lnSpc>
              <a:spcBef>
                <a:spcPts val="1150"/>
              </a:spcBef>
            </a:pPr>
            <a:endParaRPr sz="3700" dirty="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955675" y="1896447"/>
            <a:ext cx="16376650" cy="752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zh-TW" altLang="en-US" sz="4750" spc="-15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搶救重大災害</a:t>
            </a:r>
            <a:r>
              <a:rPr lang="zh-TW" altLang="en-US" sz="4750" spc="-1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4750" spc="-15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處理緊急或重大突發事件</a:t>
            </a:r>
            <a:r>
              <a:rPr lang="zh-TW" altLang="en-US" sz="4750" spc="-15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4750" spc="-15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辦理重大專案業務</a:t>
            </a:r>
            <a:endParaRPr lang="zh-TW" altLang="en-US" sz="475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3311A715-3A82-F02F-1529-9B728BA937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380907"/>
              </p:ext>
            </p:extLst>
          </p:nvPr>
        </p:nvGraphicFramePr>
        <p:xfrm>
          <a:off x="1295400" y="3238500"/>
          <a:ext cx="16118716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856709142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3690123511"/>
                    </a:ext>
                  </a:extLst>
                </a:gridCol>
                <a:gridCol w="5145916">
                  <a:extLst>
                    <a:ext uri="{9D8B030D-6E8A-4147-A177-3AD203B41FA5}">
                      <a16:colId xmlns:a16="http://schemas.microsoft.com/office/drawing/2014/main" val="3697238156"/>
                    </a:ext>
                  </a:extLst>
                </a:gridCol>
              </a:tblGrid>
              <a:tr h="3581400">
                <a:tc>
                  <a:txBody>
                    <a:bodyPr/>
                    <a:lstStyle/>
                    <a:p>
                      <a:pPr algn="ctr"/>
                      <a:endParaRPr lang="en-US" altLang="zh-TW" sz="3600" dirty="0">
                        <a:solidFill>
                          <a:srgbClr val="0033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36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每日工時上限</a:t>
                      </a:r>
                      <a:r>
                        <a:rPr lang="en-US" altLang="zh-TW" sz="3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r>
                        <a:rPr lang="zh-TW" altLang="en-US" sz="36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  <a:endParaRPr lang="en-US" altLang="zh-TW" sz="3600" dirty="0">
                        <a:solidFill>
                          <a:srgbClr val="0033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zh-TW" altLang="en-US" sz="3600" dirty="0">
                        <a:solidFill>
                          <a:srgbClr val="0033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36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每月加班上限</a:t>
                      </a:r>
                      <a:r>
                        <a:rPr lang="en-US" altLang="zh-TW" sz="36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</a:t>
                      </a:r>
                      <a:r>
                        <a:rPr lang="zh-TW" altLang="en-US" sz="3600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04"/>
                        </a:lnSpc>
                      </a:pPr>
                      <a:endParaRPr lang="en-US" altLang="zh-TW" sz="3600" b="1" spc="-15" dirty="0">
                        <a:solidFill>
                          <a:srgbClr val="003DA7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ts val="3704"/>
                        </a:lnSpc>
                      </a:pPr>
                      <a:r>
                        <a:rPr lang="zh-TW" altLang="en-US" sz="3600" b="1" spc="-1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急迫必要、人力調度</a:t>
                      </a:r>
                      <a:r>
                        <a:rPr lang="zh-TW" altLang="en-US" sz="3600" b="1" spc="-3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困難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ts val="5180"/>
                        </a:lnSpc>
                        <a:spcBef>
                          <a:spcPts val="290"/>
                        </a:spcBef>
                      </a:pPr>
                      <a:r>
                        <a:rPr lang="zh-TW" altLang="en-US" sz="3600" b="1" spc="-1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每日工時不受</a:t>
                      </a:r>
                      <a:r>
                        <a:rPr lang="en-US" altLang="zh-TW" sz="3600" b="1" spc="14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14</a:t>
                      </a:r>
                      <a:r>
                        <a:rPr lang="zh-TW" altLang="en-US" sz="3600" b="1" spc="-3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小時</a:t>
                      </a:r>
                      <a:r>
                        <a:rPr lang="zh-TW" altLang="en-US" sz="3600" b="1" spc="-1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之限制</a:t>
                      </a:r>
                      <a:endParaRPr lang="en-US" altLang="zh-TW" sz="3600" b="1" spc="-10" dirty="0">
                        <a:solidFill>
                          <a:srgbClr val="003DA7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ts val="5180"/>
                        </a:lnSpc>
                        <a:spcBef>
                          <a:spcPts val="290"/>
                        </a:spcBef>
                      </a:pPr>
                      <a:r>
                        <a:rPr lang="zh-TW" altLang="en-US" sz="3600" b="1" spc="-1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（</a:t>
                      </a:r>
                      <a:r>
                        <a:rPr lang="zh-TW" altLang="en-US" sz="3600" b="1" spc="-20" dirty="0">
                          <a:solidFill>
                            <a:srgbClr val="FF313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不得連續超</a:t>
                      </a:r>
                      <a:r>
                        <a:rPr lang="zh-TW" altLang="en-US" sz="3600" b="1" spc="-10" dirty="0">
                          <a:solidFill>
                            <a:srgbClr val="FF313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過</a:t>
                      </a:r>
                      <a:r>
                        <a:rPr lang="en-US" altLang="zh-TW" sz="3600" b="1" spc="145" dirty="0">
                          <a:solidFill>
                            <a:srgbClr val="FF313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3</a:t>
                      </a:r>
                      <a:r>
                        <a:rPr lang="zh-TW" altLang="en-US" sz="3600" b="1" dirty="0">
                          <a:solidFill>
                            <a:srgbClr val="FF313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日</a:t>
                      </a:r>
                      <a:r>
                        <a:rPr lang="zh-TW" altLang="en-US" sz="3600" b="1" spc="-5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）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lang="zh-TW" altLang="en-US" sz="3600" b="1" spc="-1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每月加班上限</a:t>
                      </a:r>
                      <a:r>
                        <a:rPr lang="en-US" altLang="zh-TW" sz="3600" b="1" spc="14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80</a:t>
                      </a:r>
                      <a:r>
                        <a:rPr lang="zh-TW" altLang="en-US" sz="3600" b="1" spc="-3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小時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704"/>
                        </a:lnSpc>
                      </a:pPr>
                      <a:endParaRPr lang="en-US" altLang="zh-TW" sz="3600" b="1" spc="-20" dirty="0">
                        <a:solidFill>
                          <a:srgbClr val="003DA7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ts val="3704"/>
                        </a:lnSpc>
                      </a:pPr>
                      <a:r>
                        <a:rPr lang="zh-TW" altLang="en-US" sz="3600" b="1" spc="-2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特殊重大專案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lang="en-US" altLang="zh-TW" sz="3600" b="1" spc="14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3</a:t>
                      </a:r>
                      <a:r>
                        <a:rPr lang="zh-TW" altLang="en-US" sz="3600" b="1" spc="-2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個月加班上限</a:t>
                      </a:r>
                      <a:r>
                        <a:rPr lang="en-US" altLang="zh-TW" sz="3600" b="1" spc="14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240</a:t>
                      </a:r>
                      <a:r>
                        <a:rPr lang="zh-TW" altLang="en-US" sz="3600" b="1" spc="-3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小時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lang="zh-TW" altLang="en-US" sz="3600" b="1" spc="-20" dirty="0">
                          <a:solidFill>
                            <a:srgbClr val="FF313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審慎評估運用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813590"/>
                  </a:ext>
                </a:extLst>
              </a:tr>
              <a:tr h="1301514">
                <a:tc>
                  <a:txBody>
                    <a:bodyPr/>
                    <a:lstStyle/>
                    <a:p>
                      <a:pPr algn="ctr"/>
                      <a:endParaRPr lang="en-US" altLang="zh-TW" sz="3600" b="1" dirty="0">
                        <a:solidFill>
                          <a:srgbClr val="0033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3600" b="1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１個月內函報市府備查</a:t>
                      </a: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b="1" spc="-15" dirty="0">
                        <a:solidFill>
                          <a:srgbClr val="003DA7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spc="-1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１個月</a:t>
                      </a:r>
                      <a:r>
                        <a:rPr lang="zh-TW" altLang="en-US" sz="3600" b="1" dirty="0">
                          <a:solidFill>
                            <a:srgbClr val="0033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</a:t>
                      </a:r>
                      <a:r>
                        <a:rPr lang="zh-TW" altLang="en-US" sz="3600" b="1" spc="-15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函報市府備查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/>
                      <a:endParaRPr lang="zh-TW" altLang="en-US" sz="3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600" b="1" spc="-20" dirty="0">
                        <a:solidFill>
                          <a:srgbClr val="003DA7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1" spc="-20" dirty="0">
                          <a:solidFill>
                            <a:srgbClr val="003DA7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icrosoft JhengHei"/>
                        </a:rPr>
                        <a:t>事前函報市府同意</a:t>
                      </a:r>
                      <a:endParaRPr lang="zh-TW" altLang="en-US" sz="3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icrosoft JhengHei"/>
                      </a:endParaRPr>
                    </a:p>
                    <a:p>
                      <a:pPr algn="ctr"/>
                      <a:endParaRPr lang="zh-TW" altLang="en-US" sz="36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877751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D3C9C379-7D7B-AC24-DCE8-F56C5FFFEAD5}"/>
              </a:ext>
            </a:extLst>
          </p:cNvPr>
          <p:cNvSpPr txBox="1"/>
          <p:nvPr/>
        </p:nvSpPr>
        <p:spPr>
          <a:xfrm>
            <a:off x="304800" y="391557"/>
            <a:ext cx="10626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8530" indent="-913130">
              <a:spcBef>
                <a:spcPts val="200"/>
              </a:spcBef>
              <a:buClr>
                <a:srgbClr val="000000"/>
              </a:buClr>
              <a:buFont typeface="Wingdings"/>
              <a:buChar char=""/>
              <a:tabLst>
                <a:tab pos="938530" algn="l"/>
              </a:tabLst>
            </a:pPr>
            <a:r>
              <a:rPr lang="zh-TW" altLang="en-US" sz="5400" b="1" dirty="0">
                <a:solidFill>
                  <a:srgbClr val="2D1C03"/>
                </a:solidFill>
                <a:latin typeface="Microsoft JhengHei"/>
                <a:cs typeface="Microsoft JhengHei"/>
              </a:rPr>
              <a:t>服勤辦法</a:t>
            </a:r>
            <a:r>
              <a:rPr lang="en-US" altLang="zh-TW" sz="5400" spc="-40" dirty="0">
                <a:solidFill>
                  <a:srgbClr val="2D1C03"/>
                </a:solidFill>
                <a:latin typeface="Microsoft JhengHei"/>
                <a:cs typeface="Microsoft JhengHei"/>
              </a:rPr>
              <a:t>-</a:t>
            </a:r>
            <a:r>
              <a:rPr lang="zh-TW" altLang="en-US" sz="5400" spc="-40" dirty="0">
                <a:solidFill>
                  <a:srgbClr val="2D1C03"/>
                </a:solidFill>
                <a:latin typeface="Microsoft JhengHei"/>
                <a:cs typeface="Microsoft JhengHei"/>
              </a:rPr>
              <a:t>例外再延⾧辦公時數</a:t>
            </a:r>
            <a:endParaRPr lang="zh-TW" altLang="en-US" sz="5400" dirty="0"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5897" y="1840832"/>
            <a:ext cx="17282134" cy="2439765"/>
            <a:chOff x="877824" y="1516379"/>
            <a:chExt cx="5789608" cy="1097163"/>
          </a:xfrm>
        </p:grpSpPr>
        <p:sp>
          <p:nvSpPr>
            <p:cNvPr id="3" name="object 3"/>
            <p:cNvSpPr/>
            <p:nvPr/>
          </p:nvSpPr>
          <p:spPr>
            <a:xfrm>
              <a:off x="3393852" y="1521919"/>
              <a:ext cx="3245602" cy="1078673"/>
            </a:xfrm>
            <a:custGeom>
              <a:avLst/>
              <a:gdLst/>
              <a:ahLst/>
              <a:cxnLst/>
              <a:rect l="l" t="t" r="r" b="b"/>
              <a:pathLst>
                <a:path w="2044065" h="1161414">
                  <a:moveTo>
                    <a:pt x="1850136" y="1161287"/>
                  </a:moveTo>
                  <a:lnTo>
                    <a:pt x="193548" y="1161287"/>
                  </a:lnTo>
                  <a:lnTo>
                    <a:pt x="149236" y="1156165"/>
                  </a:lnTo>
                  <a:lnTo>
                    <a:pt x="108523" y="1141578"/>
                  </a:lnTo>
                  <a:lnTo>
                    <a:pt x="72583" y="1118700"/>
                  </a:lnTo>
                  <a:lnTo>
                    <a:pt x="42587" y="1088704"/>
                  </a:lnTo>
                  <a:lnTo>
                    <a:pt x="19709" y="1052764"/>
                  </a:lnTo>
                  <a:lnTo>
                    <a:pt x="5122" y="1012051"/>
                  </a:lnTo>
                  <a:lnTo>
                    <a:pt x="0" y="967739"/>
                  </a:lnTo>
                  <a:lnTo>
                    <a:pt x="0" y="193548"/>
                  </a:lnTo>
                  <a:lnTo>
                    <a:pt x="5122" y="149236"/>
                  </a:lnTo>
                  <a:lnTo>
                    <a:pt x="19709" y="108523"/>
                  </a:lnTo>
                  <a:lnTo>
                    <a:pt x="42587" y="72583"/>
                  </a:lnTo>
                  <a:lnTo>
                    <a:pt x="72583" y="42587"/>
                  </a:lnTo>
                  <a:lnTo>
                    <a:pt x="108523" y="19709"/>
                  </a:lnTo>
                  <a:lnTo>
                    <a:pt x="149236" y="5122"/>
                  </a:lnTo>
                  <a:lnTo>
                    <a:pt x="193548" y="0"/>
                  </a:lnTo>
                  <a:lnTo>
                    <a:pt x="1850136" y="0"/>
                  </a:lnTo>
                  <a:lnTo>
                    <a:pt x="1894447" y="5122"/>
                  </a:lnTo>
                  <a:lnTo>
                    <a:pt x="1935160" y="19709"/>
                  </a:lnTo>
                  <a:lnTo>
                    <a:pt x="1971100" y="42587"/>
                  </a:lnTo>
                  <a:lnTo>
                    <a:pt x="2001096" y="72583"/>
                  </a:lnTo>
                  <a:lnTo>
                    <a:pt x="2023974" y="108523"/>
                  </a:lnTo>
                  <a:lnTo>
                    <a:pt x="2038561" y="149236"/>
                  </a:lnTo>
                  <a:lnTo>
                    <a:pt x="2043683" y="193548"/>
                  </a:lnTo>
                  <a:lnTo>
                    <a:pt x="2043683" y="967739"/>
                  </a:lnTo>
                  <a:lnTo>
                    <a:pt x="2038561" y="1012051"/>
                  </a:lnTo>
                  <a:lnTo>
                    <a:pt x="2023974" y="1052764"/>
                  </a:lnTo>
                  <a:lnTo>
                    <a:pt x="2001096" y="1088704"/>
                  </a:lnTo>
                  <a:lnTo>
                    <a:pt x="1971100" y="1118700"/>
                  </a:lnTo>
                  <a:lnTo>
                    <a:pt x="1935160" y="1141578"/>
                  </a:lnTo>
                  <a:lnTo>
                    <a:pt x="1894447" y="1156165"/>
                  </a:lnTo>
                  <a:lnTo>
                    <a:pt x="1850136" y="116128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3365873" y="1528327"/>
              <a:ext cx="3301559" cy="1085215"/>
            </a:xfrm>
            <a:custGeom>
              <a:avLst/>
              <a:gdLst/>
              <a:ahLst/>
              <a:cxnLst/>
              <a:rect l="l" t="t" r="r" b="b"/>
              <a:pathLst>
                <a:path w="2070100" h="1188720">
                  <a:moveTo>
                    <a:pt x="207264" y="1188720"/>
                  </a:moveTo>
                  <a:lnTo>
                    <a:pt x="166116" y="1184148"/>
                  </a:lnTo>
                  <a:lnTo>
                    <a:pt x="126492" y="1171956"/>
                  </a:lnTo>
                  <a:lnTo>
                    <a:pt x="91440" y="1153668"/>
                  </a:lnTo>
                  <a:lnTo>
                    <a:pt x="60960" y="1127760"/>
                  </a:lnTo>
                  <a:lnTo>
                    <a:pt x="25908" y="1080516"/>
                  </a:lnTo>
                  <a:lnTo>
                    <a:pt x="9144" y="1043939"/>
                  </a:lnTo>
                  <a:lnTo>
                    <a:pt x="1524" y="1002792"/>
                  </a:lnTo>
                  <a:lnTo>
                    <a:pt x="0" y="982980"/>
                  </a:lnTo>
                  <a:lnTo>
                    <a:pt x="108" y="205740"/>
                  </a:lnTo>
                  <a:lnTo>
                    <a:pt x="1306" y="188976"/>
                  </a:lnTo>
                  <a:lnTo>
                    <a:pt x="1415" y="187452"/>
                  </a:lnTo>
                  <a:lnTo>
                    <a:pt x="9144" y="146304"/>
                  </a:lnTo>
                  <a:lnTo>
                    <a:pt x="24384" y="109728"/>
                  </a:lnTo>
                  <a:lnTo>
                    <a:pt x="47244" y="76200"/>
                  </a:lnTo>
                  <a:lnTo>
                    <a:pt x="74676" y="48768"/>
                  </a:lnTo>
                  <a:lnTo>
                    <a:pt x="108204" y="25907"/>
                  </a:lnTo>
                  <a:lnTo>
                    <a:pt x="144780" y="10668"/>
                  </a:lnTo>
                  <a:lnTo>
                    <a:pt x="184404" y="1524"/>
                  </a:lnTo>
                  <a:lnTo>
                    <a:pt x="205740" y="0"/>
                  </a:lnTo>
                  <a:lnTo>
                    <a:pt x="1863851" y="0"/>
                  </a:lnTo>
                  <a:lnTo>
                    <a:pt x="1905000" y="4571"/>
                  </a:lnTo>
                  <a:lnTo>
                    <a:pt x="1943100" y="16764"/>
                  </a:lnTo>
                  <a:lnTo>
                    <a:pt x="1961388" y="25907"/>
                  </a:lnTo>
                  <a:lnTo>
                    <a:pt x="207264" y="25907"/>
                  </a:lnTo>
                  <a:lnTo>
                    <a:pt x="170688" y="28956"/>
                  </a:lnTo>
                  <a:lnTo>
                    <a:pt x="120396" y="47244"/>
                  </a:lnTo>
                  <a:lnTo>
                    <a:pt x="79248" y="79248"/>
                  </a:lnTo>
                  <a:lnTo>
                    <a:pt x="48768" y="120396"/>
                  </a:lnTo>
                  <a:lnTo>
                    <a:pt x="39624" y="135636"/>
                  </a:lnTo>
                  <a:lnTo>
                    <a:pt x="27432" y="187452"/>
                  </a:lnTo>
                  <a:lnTo>
                    <a:pt x="25908" y="981456"/>
                  </a:lnTo>
                  <a:lnTo>
                    <a:pt x="28956" y="1018032"/>
                  </a:lnTo>
                  <a:lnTo>
                    <a:pt x="47244" y="1066800"/>
                  </a:lnTo>
                  <a:lnTo>
                    <a:pt x="79248" y="1109472"/>
                  </a:lnTo>
                  <a:lnTo>
                    <a:pt x="120396" y="1139952"/>
                  </a:lnTo>
                  <a:lnTo>
                    <a:pt x="169164" y="1158239"/>
                  </a:lnTo>
                  <a:lnTo>
                    <a:pt x="207264" y="1162812"/>
                  </a:lnTo>
                  <a:lnTo>
                    <a:pt x="1962912" y="1162812"/>
                  </a:lnTo>
                  <a:lnTo>
                    <a:pt x="1944624" y="1171956"/>
                  </a:lnTo>
                  <a:lnTo>
                    <a:pt x="1926336" y="1178052"/>
                  </a:lnTo>
                  <a:lnTo>
                    <a:pt x="1906524" y="1184148"/>
                  </a:lnTo>
                  <a:lnTo>
                    <a:pt x="1885188" y="1187196"/>
                  </a:lnTo>
                  <a:lnTo>
                    <a:pt x="1863851" y="1187196"/>
                  </a:lnTo>
                  <a:lnTo>
                    <a:pt x="207264" y="1188720"/>
                  </a:lnTo>
                  <a:close/>
                </a:path>
                <a:path w="2070100" h="1188720">
                  <a:moveTo>
                    <a:pt x="1962912" y="1162812"/>
                  </a:moveTo>
                  <a:lnTo>
                    <a:pt x="1862328" y="1162812"/>
                  </a:lnTo>
                  <a:lnTo>
                    <a:pt x="1882140" y="1161288"/>
                  </a:lnTo>
                  <a:lnTo>
                    <a:pt x="1898904" y="1159764"/>
                  </a:lnTo>
                  <a:lnTo>
                    <a:pt x="1949196" y="1141476"/>
                  </a:lnTo>
                  <a:lnTo>
                    <a:pt x="1991868" y="1109472"/>
                  </a:lnTo>
                  <a:lnTo>
                    <a:pt x="2022348" y="1068324"/>
                  </a:lnTo>
                  <a:lnTo>
                    <a:pt x="2040636" y="1018032"/>
                  </a:lnTo>
                  <a:lnTo>
                    <a:pt x="2045208" y="207264"/>
                  </a:lnTo>
                  <a:lnTo>
                    <a:pt x="2043684" y="188976"/>
                  </a:lnTo>
                  <a:lnTo>
                    <a:pt x="2029968" y="137160"/>
                  </a:lnTo>
                  <a:lnTo>
                    <a:pt x="2004060" y="92964"/>
                  </a:lnTo>
                  <a:lnTo>
                    <a:pt x="1965960" y="57912"/>
                  </a:lnTo>
                  <a:lnTo>
                    <a:pt x="1918716" y="35052"/>
                  </a:lnTo>
                  <a:lnTo>
                    <a:pt x="1863851" y="25907"/>
                  </a:lnTo>
                  <a:lnTo>
                    <a:pt x="1961388" y="25907"/>
                  </a:lnTo>
                  <a:lnTo>
                    <a:pt x="1994916" y="47244"/>
                  </a:lnTo>
                  <a:lnTo>
                    <a:pt x="2022348" y="74676"/>
                  </a:lnTo>
                  <a:lnTo>
                    <a:pt x="2045208" y="108204"/>
                  </a:lnTo>
                  <a:lnTo>
                    <a:pt x="2060448" y="144780"/>
                  </a:lnTo>
                  <a:lnTo>
                    <a:pt x="2068068" y="185928"/>
                  </a:lnTo>
                  <a:lnTo>
                    <a:pt x="2069592" y="205740"/>
                  </a:lnTo>
                  <a:lnTo>
                    <a:pt x="2069592" y="1002792"/>
                  </a:lnTo>
                  <a:lnTo>
                    <a:pt x="2060448" y="1042416"/>
                  </a:lnTo>
                  <a:lnTo>
                    <a:pt x="2045208" y="1078992"/>
                  </a:lnTo>
                  <a:lnTo>
                    <a:pt x="2023872" y="1112520"/>
                  </a:lnTo>
                  <a:lnTo>
                    <a:pt x="1979676" y="1152144"/>
                  </a:lnTo>
                  <a:lnTo>
                    <a:pt x="1962912" y="1162812"/>
                  </a:lnTo>
                  <a:close/>
                </a:path>
              </a:pathLst>
            </a:custGeom>
            <a:solidFill>
              <a:srgbClr val="F2DBD8"/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0016" y="1528571"/>
              <a:ext cx="2064642" cy="1020979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7824" y="1516379"/>
              <a:ext cx="2076834" cy="1020979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solidFill>
              <a:srgbClr val="F2DBD8"/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3400" y="2245924"/>
            <a:ext cx="5553864" cy="1255472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5400">
              <a:spcBef>
                <a:spcPts val="190"/>
              </a:spcBef>
            </a:pPr>
            <a:r>
              <a:rPr sz="4400" b="1" spc="-70" dirty="0">
                <a:solidFill>
                  <a:srgbClr val="281F1C"/>
                </a:solidFill>
                <a:latin typeface="Microsoft JhengHei"/>
                <a:cs typeface="Microsoft JhengHei"/>
              </a:rPr>
              <a:t>季節性、週期性</a:t>
            </a:r>
            <a:endParaRPr sz="4400" dirty="0">
              <a:latin typeface="Microsoft JhengHei"/>
              <a:cs typeface="Microsoft JhengHei"/>
            </a:endParaRPr>
          </a:p>
          <a:p>
            <a:pPr marL="25400">
              <a:spcBef>
                <a:spcPts val="30"/>
              </a:spcBef>
            </a:pPr>
            <a:r>
              <a:rPr sz="3600" spc="-10" dirty="0" err="1">
                <a:solidFill>
                  <a:srgbClr val="281F1C"/>
                </a:solidFill>
                <a:latin typeface="Microsoft JhengHei"/>
                <a:cs typeface="Microsoft JhengHei"/>
              </a:rPr>
              <a:t>例如</a:t>
            </a:r>
            <a:r>
              <a:rPr sz="3600" spc="-10" dirty="0">
                <a:solidFill>
                  <a:srgbClr val="281F1C"/>
                </a:solidFill>
                <a:latin typeface="Microsoft JhengHei"/>
                <a:cs typeface="Microsoft JhengHei"/>
              </a:rPr>
              <a:t>：</a:t>
            </a:r>
            <a:r>
              <a:rPr lang="zh-TW" altLang="en-US" sz="3600" spc="-10" dirty="0">
                <a:solidFill>
                  <a:srgbClr val="281F1C"/>
                </a:solidFill>
                <a:latin typeface="Microsoft JhengHei"/>
                <a:cs typeface="Microsoft JhengHei"/>
              </a:rPr>
              <a:t>年度總預算籌編期間</a:t>
            </a:r>
            <a:endParaRPr sz="3600" dirty="0">
              <a:latin typeface="Microsoft JhengHei"/>
              <a:cs typeface="Microsoft JhengHe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20155" y="6225305"/>
            <a:ext cx="6578599" cy="1282402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24130" marR="10160" algn="ctr">
              <a:spcBef>
                <a:spcPts val="200"/>
              </a:spcBef>
            </a:pPr>
            <a:r>
              <a:rPr sz="40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事</a:t>
            </a:r>
            <a:r>
              <a:rPr lang="zh-TW" altLang="en-US" sz="40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前</a:t>
            </a:r>
            <a:r>
              <a:rPr sz="4000" b="1" spc="-30" dirty="0" err="1">
                <a:solidFill>
                  <a:srgbClr val="281F1C"/>
                </a:solidFill>
                <a:latin typeface="Microsoft JhengHei"/>
                <a:cs typeface="Microsoft JhengHei"/>
              </a:rPr>
              <a:t>報主管機關同</a:t>
            </a:r>
            <a:r>
              <a:rPr sz="4000" b="1" spc="-100" dirty="0" err="1">
                <a:solidFill>
                  <a:srgbClr val="281F1C"/>
                </a:solidFill>
                <a:latin typeface="Microsoft JhengHei"/>
                <a:cs typeface="Microsoft JhengHei"/>
              </a:rPr>
              <a:t>意</a:t>
            </a:r>
            <a:r>
              <a:rPr lang="zh-TW" altLang="en-US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 </a:t>
            </a:r>
            <a:endParaRPr lang="en-US" altLang="zh-TW" sz="4000" b="1" spc="-100" dirty="0">
              <a:solidFill>
                <a:srgbClr val="281F1C"/>
              </a:solidFill>
              <a:latin typeface="Microsoft JhengHei"/>
              <a:cs typeface="Microsoft JhengHei"/>
            </a:endParaRPr>
          </a:p>
          <a:p>
            <a:pPr marL="24130" marR="10160" algn="ctr">
              <a:spcBef>
                <a:spcPts val="200"/>
              </a:spcBef>
            </a:pPr>
            <a:r>
              <a:rPr lang="en-US" altLang="zh-TW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累計逾</a:t>
            </a:r>
            <a:r>
              <a:rPr lang="en-US" altLang="zh-TW" sz="4000" b="1" spc="-100" dirty="0">
                <a:solidFill>
                  <a:srgbClr val="FF0000"/>
                </a:solidFill>
                <a:latin typeface="Microsoft JhengHei"/>
                <a:cs typeface="Microsoft JhengHei"/>
              </a:rPr>
              <a:t>60</a:t>
            </a:r>
            <a:r>
              <a:rPr lang="zh-TW" altLang="en-US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小時即應函報</a:t>
            </a:r>
            <a:r>
              <a:rPr lang="en-US" altLang="zh-TW" sz="4000" b="1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)</a:t>
            </a:r>
            <a:endParaRPr sz="4000" dirty="0">
              <a:latin typeface="Microsoft JhengHei"/>
              <a:cs typeface="Microsoft JhengHe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305800" y="5950201"/>
            <a:ext cx="7054694" cy="1832610"/>
            <a:chOff x="4243292" y="2708148"/>
            <a:chExt cx="2340769" cy="91630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0" name="object 20"/>
            <p:cNvSpPr/>
            <p:nvPr/>
          </p:nvSpPr>
          <p:spPr>
            <a:xfrm>
              <a:off x="4426171" y="2734184"/>
              <a:ext cx="2025650" cy="890269"/>
            </a:xfrm>
            <a:custGeom>
              <a:avLst/>
              <a:gdLst/>
              <a:ahLst/>
              <a:cxnLst/>
              <a:rect l="l" t="t" r="r" b="b"/>
              <a:pathLst>
                <a:path w="2025650" h="890270">
                  <a:moveTo>
                    <a:pt x="1876044" y="890015"/>
                  </a:moveTo>
                  <a:lnTo>
                    <a:pt x="147828" y="890015"/>
                  </a:lnTo>
                  <a:lnTo>
                    <a:pt x="100852" y="882383"/>
                  </a:lnTo>
                  <a:lnTo>
                    <a:pt x="60240" y="861145"/>
                  </a:lnTo>
                  <a:lnTo>
                    <a:pt x="28334" y="828787"/>
                  </a:lnTo>
                  <a:lnTo>
                    <a:pt x="7473" y="787798"/>
                  </a:lnTo>
                  <a:lnTo>
                    <a:pt x="0" y="740664"/>
                  </a:lnTo>
                  <a:lnTo>
                    <a:pt x="0" y="147827"/>
                  </a:lnTo>
                  <a:lnTo>
                    <a:pt x="7473" y="100852"/>
                  </a:lnTo>
                  <a:lnTo>
                    <a:pt x="28334" y="60240"/>
                  </a:lnTo>
                  <a:lnTo>
                    <a:pt x="60240" y="28334"/>
                  </a:lnTo>
                  <a:lnTo>
                    <a:pt x="100852" y="7473"/>
                  </a:lnTo>
                  <a:lnTo>
                    <a:pt x="147828" y="0"/>
                  </a:lnTo>
                  <a:lnTo>
                    <a:pt x="1876044" y="0"/>
                  </a:lnTo>
                  <a:lnTo>
                    <a:pt x="1923178" y="7473"/>
                  </a:lnTo>
                  <a:lnTo>
                    <a:pt x="1964167" y="28334"/>
                  </a:lnTo>
                  <a:lnTo>
                    <a:pt x="1996525" y="60240"/>
                  </a:lnTo>
                  <a:lnTo>
                    <a:pt x="2017763" y="100852"/>
                  </a:lnTo>
                  <a:lnTo>
                    <a:pt x="2025395" y="147827"/>
                  </a:lnTo>
                  <a:lnTo>
                    <a:pt x="2025395" y="740664"/>
                  </a:lnTo>
                  <a:lnTo>
                    <a:pt x="2017763" y="787798"/>
                  </a:lnTo>
                  <a:lnTo>
                    <a:pt x="1996525" y="828787"/>
                  </a:lnTo>
                  <a:lnTo>
                    <a:pt x="1964167" y="861145"/>
                  </a:lnTo>
                  <a:lnTo>
                    <a:pt x="1923178" y="882383"/>
                  </a:lnTo>
                  <a:lnTo>
                    <a:pt x="1876044" y="890015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243292" y="2708148"/>
              <a:ext cx="2340769" cy="916305"/>
            </a:xfrm>
            <a:custGeom>
              <a:avLst/>
              <a:gdLst/>
              <a:ahLst/>
              <a:cxnLst/>
              <a:rect l="l" t="t" r="r" b="b"/>
              <a:pathLst>
                <a:path w="2051684" h="916304">
                  <a:moveTo>
                    <a:pt x="1908048" y="915923"/>
                  </a:moveTo>
                  <a:lnTo>
                    <a:pt x="146304" y="915923"/>
                  </a:lnTo>
                  <a:lnTo>
                    <a:pt x="129540" y="912875"/>
                  </a:lnTo>
                  <a:lnTo>
                    <a:pt x="85344" y="897636"/>
                  </a:lnTo>
                  <a:lnTo>
                    <a:pt x="38100" y="858012"/>
                  </a:lnTo>
                  <a:lnTo>
                    <a:pt x="13716" y="818388"/>
                  </a:lnTo>
                  <a:lnTo>
                    <a:pt x="1524" y="772668"/>
                  </a:lnTo>
                  <a:lnTo>
                    <a:pt x="0" y="755904"/>
                  </a:lnTo>
                  <a:lnTo>
                    <a:pt x="0" y="161543"/>
                  </a:lnTo>
                  <a:lnTo>
                    <a:pt x="7620" y="114299"/>
                  </a:lnTo>
                  <a:lnTo>
                    <a:pt x="27432" y="71627"/>
                  </a:lnTo>
                  <a:lnTo>
                    <a:pt x="59436" y="38099"/>
                  </a:lnTo>
                  <a:lnTo>
                    <a:pt x="99060" y="13715"/>
                  </a:lnTo>
                  <a:lnTo>
                    <a:pt x="112776" y="7619"/>
                  </a:lnTo>
                  <a:lnTo>
                    <a:pt x="128016" y="4571"/>
                  </a:lnTo>
                  <a:lnTo>
                    <a:pt x="144780" y="1524"/>
                  </a:lnTo>
                  <a:lnTo>
                    <a:pt x="161543" y="0"/>
                  </a:lnTo>
                  <a:lnTo>
                    <a:pt x="1889759" y="0"/>
                  </a:lnTo>
                  <a:lnTo>
                    <a:pt x="1937004" y="7619"/>
                  </a:lnTo>
                  <a:lnTo>
                    <a:pt x="1976932" y="25907"/>
                  </a:lnTo>
                  <a:lnTo>
                    <a:pt x="163068" y="25907"/>
                  </a:lnTo>
                  <a:lnTo>
                    <a:pt x="147828" y="27431"/>
                  </a:lnTo>
                  <a:lnTo>
                    <a:pt x="109728" y="36575"/>
                  </a:lnTo>
                  <a:lnTo>
                    <a:pt x="76200" y="56387"/>
                  </a:lnTo>
                  <a:lnTo>
                    <a:pt x="57912" y="74675"/>
                  </a:lnTo>
                  <a:lnTo>
                    <a:pt x="48768" y="85343"/>
                  </a:lnTo>
                  <a:lnTo>
                    <a:pt x="32004" y="120395"/>
                  </a:lnTo>
                  <a:lnTo>
                    <a:pt x="25908" y="161543"/>
                  </a:lnTo>
                  <a:lnTo>
                    <a:pt x="25908" y="768096"/>
                  </a:lnTo>
                  <a:lnTo>
                    <a:pt x="36576" y="807719"/>
                  </a:lnTo>
                  <a:lnTo>
                    <a:pt x="56388" y="841248"/>
                  </a:lnTo>
                  <a:lnTo>
                    <a:pt x="96012" y="874775"/>
                  </a:lnTo>
                  <a:lnTo>
                    <a:pt x="134112" y="888492"/>
                  </a:lnTo>
                  <a:lnTo>
                    <a:pt x="147828" y="890016"/>
                  </a:lnTo>
                  <a:lnTo>
                    <a:pt x="1978456" y="890016"/>
                  </a:lnTo>
                  <a:lnTo>
                    <a:pt x="1953768" y="903731"/>
                  </a:lnTo>
                  <a:lnTo>
                    <a:pt x="1923288" y="912875"/>
                  </a:lnTo>
                  <a:lnTo>
                    <a:pt x="1908048" y="915923"/>
                  </a:lnTo>
                  <a:close/>
                </a:path>
                <a:path w="2051684" h="916304">
                  <a:moveTo>
                    <a:pt x="1978456" y="890016"/>
                  </a:moveTo>
                  <a:lnTo>
                    <a:pt x="1903476" y="890016"/>
                  </a:lnTo>
                  <a:lnTo>
                    <a:pt x="1917192" y="888492"/>
                  </a:lnTo>
                  <a:lnTo>
                    <a:pt x="1930908" y="885444"/>
                  </a:lnTo>
                  <a:lnTo>
                    <a:pt x="1943100" y="880871"/>
                  </a:lnTo>
                  <a:lnTo>
                    <a:pt x="1955292" y="874775"/>
                  </a:lnTo>
                  <a:lnTo>
                    <a:pt x="1965960" y="868679"/>
                  </a:lnTo>
                  <a:lnTo>
                    <a:pt x="1976628" y="859536"/>
                  </a:lnTo>
                  <a:lnTo>
                    <a:pt x="1985772" y="851916"/>
                  </a:lnTo>
                  <a:lnTo>
                    <a:pt x="2010155" y="819912"/>
                  </a:lnTo>
                  <a:lnTo>
                    <a:pt x="2023872" y="783336"/>
                  </a:lnTo>
                  <a:lnTo>
                    <a:pt x="2025396" y="769620"/>
                  </a:lnTo>
                  <a:lnTo>
                    <a:pt x="2025396" y="147827"/>
                  </a:lnTo>
                  <a:lnTo>
                    <a:pt x="2016251" y="109727"/>
                  </a:lnTo>
                  <a:lnTo>
                    <a:pt x="1994916" y="76199"/>
                  </a:lnTo>
                  <a:lnTo>
                    <a:pt x="1987296" y="67055"/>
                  </a:lnTo>
                  <a:lnTo>
                    <a:pt x="1955292" y="42671"/>
                  </a:lnTo>
                  <a:lnTo>
                    <a:pt x="1918716" y="28955"/>
                  </a:lnTo>
                  <a:lnTo>
                    <a:pt x="1889759" y="25907"/>
                  </a:lnTo>
                  <a:lnTo>
                    <a:pt x="1976932" y="25907"/>
                  </a:lnTo>
                  <a:lnTo>
                    <a:pt x="2014728" y="59435"/>
                  </a:lnTo>
                  <a:lnTo>
                    <a:pt x="2039112" y="99059"/>
                  </a:lnTo>
                  <a:lnTo>
                    <a:pt x="2051304" y="144779"/>
                  </a:lnTo>
                  <a:lnTo>
                    <a:pt x="2051304" y="771144"/>
                  </a:lnTo>
                  <a:lnTo>
                    <a:pt x="2039112" y="816864"/>
                  </a:lnTo>
                  <a:lnTo>
                    <a:pt x="2014728" y="856488"/>
                  </a:lnTo>
                  <a:lnTo>
                    <a:pt x="1981200" y="888492"/>
                  </a:lnTo>
                  <a:lnTo>
                    <a:pt x="1978456" y="890016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7848600" y="2274277"/>
            <a:ext cx="10058400" cy="180947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5400" marR="10160" indent="48260" algn="just">
              <a:spcBef>
                <a:spcPts val="210"/>
              </a:spcBef>
            </a:pPr>
            <a:r>
              <a:rPr sz="40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每日</a:t>
            </a:r>
            <a:r>
              <a:rPr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連同正常</a:t>
            </a:r>
            <a:r>
              <a:rPr sz="4000" spc="-20" dirty="0">
                <a:solidFill>
                  <a:srgbClr val="281F1C"/>
                </a:solidFill>
                <a:latin typeface="Microsoft JhengHei"/>
                <a:cs typeface="Microsoft JhengHei"/>
              </a:rPr>
              <a:t>辦公時數，不</a:t>
            </a:r>
            <a:r>
              <a:rPr sz="4000" dirty="0">
                <a:solidFill>
                  <a:srgbClr val="281F1C"/>
                </a:solidFill>
                <a:latin typeface="Microsoft JhengHei"/>
                <a:cs typeface="Microsoft JhengHei"/>
              </a:rPr>
              <a:t>得超過</a:t>
            </a:r>
            <a:r>
              <a:rPr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12</a:t>
            </a:r>
            <a:r>
              <a:rPr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小時</a:t>
            </a:r>
            <a:endParaRPr sz="4000" dirty="0">
              <a:latin typeface="Microsoft JhengHei"/>
              <a:cs typeface="Microsoft JhengHei"/>
            </a:endParaRPr>
          </a:p>
          <a:p>
            <a:pPr marL="787400" marR="60960" indent="-717550">
              <a:spcBef>
                <a:spcPts val="4290"/>
              </a:spcBef>
            </a:pPr>
            <a:r>
              <a:rPr sz="40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每月</a:t>
            </a:r>
            <a:r>
              <a:rPr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不得超過</a:t>
            </a:r>
            <a:r>
              <a:rPr sz="4000" spc="-100" dirty="0">
                <a:solidFill>
                  <a:srgbClr val="281F1C"/>
                </a:solidFill>
                <a:latin typeface="Microsoft JhengHei"/>
                <a:cs typeface="Microsoft JhengHei"/>
              </a:rPr>
              <a:t> </a:t>
            </a:r>
            <a:r>
              <a:rPr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80</a:t>
            </a:r>
            <a:r>
              <a:rPr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小時</a:t>
            </a:r>
            <a:endParaRPr sz="4000" dirty="0">
              <a:latin typeface="Microsoft JhengHei"/>
              <a:cs typeface="Microsoft JhengHe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xfrm>
            <a:off x="26334722" y="19133820"/>
            <a:ext cx="8412480" cy="30392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71450">
              <a:spcBef>
                <a:spcPts val="210"/>
              </a:spcBef>
            </a:pPr>
            <a:fld id="{81D60167-4931-47E6-BA6A-407CBD079E47}" type="slidenum">
              <a:rPr spc="-100" dirty="0"/>
              <a:pPr marL="171450">
                <a:spcBef>
                  <a:spcPts val="210"/>
                </a:spcBef>
              </a:pPr>
              <a:t>6</a:t>
            </a:fld>
            <a:endParaRPr spc="-100" dirty="0"/>
          </a:p>
        </p:txBody>
      </p:sp>
      <p:sp>
        <p:nvSpPr>
          <p:cNvPr id="23" name="object 23"/>
          <p:cNvSpPr txBox="1"/>
          <p:nvPr/>
        </p:nvSpPr>
        <p:spPr>
          <a:xfrm>
            <a:off x="5638800" y="8475654"/>
            <a:ext cx="10816590" cy="764312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938530" indent="-913130">
              <a:spcBef>
                <a:spcPts val="200"/>
              </a:spcBef>
              <a:buClr>
                <a:srgbClr val="000000"/>
              </a:buClr>
              <a:buFont typeface="Wingdings"/>
              <a:buChar char=""/>
              <a:tabLst>
                <a:tab pos="938530" algn="l"/>
              </a:tabLst>
            </a:pPr>
            <a:r>
              <a:rPr sz="4800" u="sng" dirty="0">
                <a:solidFill>
                  <a:srgbClr val="281F1C"/>
                </a:solidFill>
                <a:uFill>
                  <a:solidFill>
                    <a:srgbClr val="281F1C"/>
                  </a:solidFill>
                </a:uFill>
                <a:latin typeface="Microsoft JhengHei"/>
                <a:cs typeface="Microsoft JhengHei"/>
              </a:rPr>
              <a:t>以2個月為限，必要時得再延⾧1</a:t>
            </a:r>
            <a:r>
              <a:rPr sz="4800" u="sng" spc="-50" dirty="0">
                <a:solidFill>
                  <a:srgbClr val="281F1C"/>
                </a:solidFill>
                <a:uFill>
                  <a:solidFill>
                    <a:srgbClr val="281F1C"/>
                  </a:solidFill>
                </a:uFill>
                <a:latin typeface="Microsoft JhengHei"/>
                <a:cs typeface="Microsoft JhengHei"/>
              </a:rPr>
              <a:t>個月</a:t>
            </a:r>
            <a:endParaRPr sz="4800" dirty="0">
              <a:latin typeface="Microsoft JhengHei"/>
              <a:cs typeface="Microsoft JhengHe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0438" y="709083"/>
            <a:ext cx="15956280" cy="85664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938530" indent="-913130">
              <a:spcBef>
                <a:spcPts val="200"/>
              </a:spcBef>
              <a:buClr>
                <a:srgbClr val="000000"/>
              </a:buClr>
              <a:buFont typeface="Wingdings"/>
              <a:buChar char=""/>
              <a:tabLst>
                <a:tab pos="938530" algn="l"/>
              </a:tabLst>
            </a:pPr>
            <a:r>
              <a:rPr sz="5400" b="1" dirty="0" err="1">
                <a:solidFill>
                  <a:srgbClr val="2D1C03"/>
                </a:solidFill>
                <a:latin typeface="Microsoft JhengHei"/>
                <a:cs typeface="Microsoft JhengHei"/>
              </a:rPr>
              <a:t>服勤辦法</a:t>
            </a:r>
            <a:r>
              <a:rPr sz="5400" spc="-40" dirty="0" err="1">
                <a:solidFill>
                  <a:srgbClr val="2D1C03"/>
                </a:solidFill>
                <a:latin typeface="Microsoft JhengHei"/>
                <a:cs typeface="Microsoft JhengHei"/>
              </a:rPr>
              <a:t>-例外再延⾧辦公時數</a:t>
            </a:r>
            <a:endParaRPr sz="5400" dirty="0">
              <a:latin typeface="Microsoft JhengHei"/>
              <a:cs typeface="Microsoft JhengHei"/>
            </a:endParaRPr>
          </a:p>
        </p:txBody>
      </p:sp>
      <p:sp>
        <p:nvSpPr>
          <p:cNvPr id="8" name="箭號: 向右 7">
            <a:extLst>
              <a:ext uri="{FF2B5EF4-FFF2-40B4-BE49-F238E27FC236}">
                <a16:creationId xmlns:a16="http://schemas.microsoft.com/office/drawing/2014/main" id="{01C9EED8-695D-FCD5-D39E-66060729C528}"/>
              </a:ext>
            </a:extLst>
          </p:cNvPr>
          <p:cNvSpPr/>
          <p:nvPr/>
        </p:nvSpPr>
        <p:spPr>
          <a:xfrm>
            <a:off x="6496233" y="2737084"/>
            <a:ext cx="990600" cy="76431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向下 8">
            <a:extLst>
              <a:ext uri="{FF2B5EF4-FFF2-40B4-BE49-F238E27FC236}">
                <a16:creationId xmlns:a16="http://schemas.microsoft.com/office/drawing/2014/main" id="{C658A9E6-EDC7-24D8-E236-F78E1B59B221}"/>
              </a:ext>
            </a:extLst>
          </p:cNvPr>
          <p:cNvSpPr/>
          <p:nvPr/>
        </p:nvSpPr>
        <p:spPr>
          <a:xfrm>
            <a:off x="11658600" y="4598223"/>
            <a:ext cx="838200" cy="119107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030586" y="3283840"/>
            <a:ext cx="15488869" cy="4558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95"/>
              </a:spcBef>
            </a:pPr>
            <a:r>
              <a:rPr sz="4000" spc="-15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依各機關正常辦公時間為每</a:t>
            </a:r>
            <a:r>
              <a:rPr lang="zh-TW" altLang="en-US" sz="40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日</a:t>
            </a:r>
            <a:r>
              <a:rPr sz="40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辦公時數之起算時點，以連續</a:t>
            </a:r>
            <a:r>
              <a:rPr lang="en-US" altLang="zh-TW" sz="40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24</a:t>
            </a:r>
            <a:r>
              <a:rPr sz="4000" spc="-5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</a:t>
            </a:r>
            <a:r>
              <a:rPr sz="4000" spc="-2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⼩</a:t>
            </a:r>
            <a:r>
              <a:rPr sz="4000" spc="-2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時為</a:t>
            </a:r>
            <a:r>
              <a:rPr lang="zh-TW" altLang="en-US" sz="4000" spc="-2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一日</a:t>
            </a:r>
            <a:r>
              <a:rPr sz="4000" spc="-20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上限</a:t>
            </a:r>
            <a:r>
              <a:rPr sz="4000" spc="-2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。</a:t>
            </a:r>
            <a:endParaRPr lang="en-US" sz="4000" spc="-2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 marR="5080">
              <a:lnSpc>
                <a:spcPct val="116500"/>
              </a:lnSpc>
              <a:spcBef>
                <a:spcPts val="95"/>
              </a:spcBef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 marR="563245">
              <a:lnSpc>
                <a:spcPts val="6150"/>
              </a:lnSpc>
              <a:spcBef>
                <a:spcPts val="350"/>
              </a:spcBef>
            </a:pPr>
            <a:r>
              <a:rPr sz="4000" spc="-15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辦公時間跨越</a:t>
            </a:r>
            <a:r>
              <a:rPr lang="zh-TW" altLang="en-US" sz="40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二日</a:t>
            </a:r>
            <a:r>
              <a:rPr sz="4000" spc="-15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者，應合併計算為</a:t>
            </a:r>
            <a:r>
              <a:rPr sz="4000" b="1" spc="-15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第</a:t>
            </a:r>
            <a:r>
              <a:rPr lang="zh-TW" altLang="en-US" sz="4000" b="1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一日</a:t>
            </a:r>
            <a:r>
              <a:rPr sz="4000" spc="-15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之辦公時間</a:t>
            </a:r>
            <a:r>
              <a:rPr sz="4000" spc="-1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。</a:t>
            </a:r>
            <a:endParaRPr lang="en-US" sz="4000" spc="-15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12700" marR="563245">
              <a:lnSpc>
                <a:spcPts val="6150"/>
              </a:lnSpc>
              <a:spcBef>
                <a:spcPts val="350"/>
              </a:spcBef>
            </a:pPr>
            <a:r>
              <a:rPr sz="4000" spc="5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例</a:t>
            </a:r>
            <a:r>
              <a:rPr lang="zh-TW" altLang="en-US" sz="4000" spc="5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如</a:t>
            </a:r>
            <a:r>
              <a:rPr sz="4000" spc="5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: </a:t>
            </a:r>
            <a:r>
              <a:rPr sz="4000" spc="-14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3/1(1600-</a:t>
            </a:r>
            <a:r>
              <a:rPr sz="4000" spc="-9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2400)</a:t>
            </a:r>
            <a:r>
              <a:rPr sz="4000" b="1" spc="-95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8</a:t>
            </a:r>
            <a:r>
              <a:rPr sz="4000" b="1" spc="-20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時 </a:t>
            </a:r>
            <a:r>
              <a:rPr sz="4000" spc="-42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+ </a:t>
            </a:r>
            <a:r>
              <a:rPr sz="4000" spc="-14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3/2(0000-</a:t>
            </a:r>
            <a:r>
              <a:rPr sz="4000" spc="-9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0800)</a:t>
            </a:r>
            <a:r>
              <a:rPr sz="4000" b="1" spc="-95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8</a:t>
            </a:r>
            <a:r>
              <a:rPr sz="4000" b="1" spc="-50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時</a:t>
            </a: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814705">
              <a:lnSpc>
                <a:spcPct val="100000"/>
              </a:lnSpc>
              <a:spcBef>
                <a:spcPts val="520"/>
              </a:spcBef>
              <a:tabLst>
                <a:tab pos="1375410" algn="l"/>
              </a:tabLst>
            </a:pPr>
            <a:r>
              <a:rPr lang="zh-TW" altLang="en-US" sz="4000" spc="-86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                             </a:t>
            </a:r>
            <a:r>
              <a:rPr sz="4000" spc="-865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=</a:t>
            </a:r>
            <a:r>
              <a:rPr sz="40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	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  </a:t>
            </a:r>
            <a:r>
              <a:rPr sz="400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3/1</a:t>
            </a:r>
            <a:r>
              <a:rPr lang="zh-TW" altLang="en-US" sz="400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</a:t>
            </a:r>
            <a:r>
              <a:rPr sz="400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4000" spc="-8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</a:t>
            </a:r>
            <a:r>
              <a:rPr sz="4000" b="1" spc="-80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16</a:t>
            </a:r>
            <a:r>
              <a:rPr sz="4000" b="1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時</a:t>
            </a:r>
            <a:r>
              <a:rPr lang="zh-TW" altLang="en-US" sz="4000" b="1" dirty="0">
                <a:solidFill>
                  <a:srgbClr val="003DA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 </a:t>
            </a:r>
            <a:r>
              <a:rPr sz="4000" spc="2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)</a:t>
            </a: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966787" y="676941"/>
            <a:ext cx="8177213" cy="116506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9179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85"/>
              </a:spcBef>
              <a:tabLst>
                <a:tab pos="2143760" algn="l"/>
              </a:tabLst>
            </a:pPr>
            <a:r>
              <a:rPr sz="5000" spc="-5" dirty="0" err="1">
                <a:solidFill>
                  <a:schemeClr val="bg2">
                    <a:lumMod val="10000"/>
                  </a:schemeClr>
                </a:solidFill>
              </a:rPr>
              <a:t>辦公時數跨日合併計算方式</a:t>
            </a:r>
            <a:r>
              <a:rPr lang="zh-TW" altLang="en-US" sz="5000" spc="-5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zh-TW" sz="5000" spc="-5" dirty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sz="5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3238500"/>
            <a:ext cx="15392400" cy="4541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4785" algn="just">
              <a:lnSpc>
                <a:spcPct val="116500"/>
              </a:lnSpc>
              <a:spcBef>
                <a:spcPts val="95"/>
              </a:spcBef>
            </a:pPr>
            <a:r>
              <a:rPr sz="4000" spc="-15" dirty="0" err="1">
                <a:latin typeface="Microsoft JhengHei"/>
                <a:cs typeface="Microsoft JhengHei"/>
              </a:rPr>
              <a:t>於機關規定之辦公時間內依相關法規請假，係透過請假⽅式免除法定辦公時間之勞務情形，爰</a:t>
            </a:r>
            <a:r>
              <a:rPr sz="4000" b="1" spc="-15" dirty="0" err="1">
                <a:solidFill>
                  <a:srgbClr val="FF0000"/>
                </a:solidFill>
                <a:latin typeface="Microsoft JhengHei"/>
                <a:cs typeface="Microsoft JhengHei"/>
              </a:rPr>
              <a:t>請假時數</a:t>
            </a:r>
            <a:r>
              <a:rPr sz="4000" spc="-15" dirty="0" err="1">
                <a:latin typeface="Microsoft JhengHei"/>
                <a:cs typeface="Microsoft JhengHei"/>
              </a:rPr>
              <a:t>仍應計⼊當⽇辦</a:t>
            </a:r>
            <a:r>
              <a:rPr sz="4000" spc="-20" dirty="0" err="1">
                <a:latin typeface="Microsoft JhengHei"/>
                <a:cs typeface="Microsoft JhengHei"/>
              </a:rPr>
              <a:t>公時數計算</a:t>
            </a:r>
            <a:r>
              <a:rPr sz="4000" spc="-20" dirty="0">
                <a:latin typeface="Microsoft JhengHei"/>
                <a:cs typeface="Microsoft JhengHei"/>
              </a:rPr>
              <a:t>。</a:t>
            </a:r>
            <a:endParaRPr lang="en-US" sz="4000" spc="-20" dirty="0">
              <a:latin typeface="Microsoft JhengHei"/>
              <a:cs typeface="Microsoft JhengHei"/>
            </a:endParaRPr>
          </a:p>
          <a:p>
            <a:pPr marL="12700" marR="184785" algn="just">
              <a:lnSpc>
                <a:spcPct val="116500"/>
              </a:lnSpc>
              <a:spcBef>
                <a:spcPts val="95"/>
              </a:spcBef>
            </a:pPr>
            <a:endParaRPr sz="4000" dirty="0">
              <a:latin typeface="Microsoft JhengHei"/>
              <a:cs typeface="Microsoft JhengHei"/>
            </a:endParaRPr>
          </a:p>
          <a:p>
            <a:pPr marL="12700" marR="23495">
              <a:lnSpc>
                <a:spcPts val="6150"/>
              </a:lnSpc>
              <a:spcBef>
                <a:spcPts val="350"/>
              </a:spcBef>
            </a:pPr>
            <a:r>
              <a:rPr sz="4000" spc="-10" dirty="0">
                <a:latin typeface="Microsoft JhengHei"/>
                <a:cs typeface="Microsoft JhengHei"/>
              </a:rPr>
              <a:t>例: 上午請假半⽇，到班時間為</a:t>
            </a:r>
            <a:r>
              <a:rPr sz="4000" spc="-190" dirty="0">
                <a:latin typeface="Microsoft JhengHei"/>
                <a:cs typeface="Microsoft JhengHei"/>
              </a:rPr>
              <a:t>1300-</a:t>
            </a:r>
            <a:r>
              <a:rPr sz="4000" spc="-114" dirty="0">
                <a:latin typeface="Microsoft JhengHei"/>
                <a:cs typeface="Microsoft JhengHei"/>
              </a:rPr>
              <a:t>1730</a:t>
            </a:r>
            <a:r>
              <a:rPr sz="4000" spc="-40" dirty="0">
                <a:latin typeface="Microsoft JhengHei"/>
                <a:cs typeface="Microsoft JhengHei"/>
              </a:rPr>
              <a:t>，依服務法及服勤</a:t>
            </a:r>
            <a:r>
              <a:rPr sz="4000" spc="-10" dirty="0">
                <a:latin typeface="Microsoft JhengHei"/>
                <a:cs typeface="Microsoft JhengHei"/>
              </a:rPr>
              <a:t>辦法相關規定，延⻑辦公時數連同正常辦公時數不得超過</a:t>
            </a:r>
            <a:r>
              <a:rPr sz="4000" spc="-25" dirty="0">
                <a:latin typeface="Microsoft JhengHei"/>
                <a:cs typeface="Microsoft JhengHei"/>
              </a:rPr>
              <a:t>12</a:t>
            </a:r>
            <a:r>
              <a:rPr lang="zh-TW" altLang="en-US" sz="4000" spc="-25" dirty="0">
                <a:latin typeface="Microsoft JhengHei"/>
                <a:cs typeface="Microsoft JhengHei"/>
              </a:rPr>
              <a:t>小時，</a:t>
            </a:r>
            <a:r>
              <a:rPr sz="4000" spc="-10" dirty="0">
                <a:solidFill>
                  <a:srgbClr val="FF0000"/>
                </a:solidFill>
                <a:latin typeface="Microsoft JhengHei"/>
                <a:cs typeface="Microsoft JhengHei"/>
              </a:rPr>
              <a:t>延⻑辦公時數</a:t>
            </a:r>
            <a:r>
              <a:rPr sz="4000" spc="-10" dirty="0">
                <a:latin typeface="Microsoft JhengHei"/>
                <a:cs typeface="Microsoft JhengHei"/>
              </a:rPr>
              <a:t>⾄多以</a:t>
            </a:r>
            <a:r>
              <a:rPr sz="4000" spc="-140" dirty="0">
                <a:solidFill>
                  <a:srgbClr val="FF0000"/>
                </a:solidFill>
                <a:latin typeface="Microsoft JhengHei"/>
                <a:cs typeface="Microsoft JhengHei"/>
              </a:rPr>
              <a:t>4</a:t>
            </a:r>
            <a:r>
              <a:rPr sz="4000" spc="-10" dirty="0">
                <a:latin typeface="Microsoft JhengHei"/>
                <a:cs typeface="Microsoft JhengHei"/>
              </a:rPr>
              <a:t>⼩時為限</a:t>
            </a:r>
            <a:r>
              <a:rPr sz="4000" b="1" spc="-10" dirty="0">
                <a:latin typeface="Microsoft JhengHei"/>
                <a:cs typeface="Microsoft JhengHei"/>
              </a:rPr>
              <a:t>（</a:t>
            </a:r>
            <a:r>
              <a:rPr sz="4000" b="1" spc="-10" dirty="0">
                <a:solidFill>
                  <a:srgbClr val="003DA7"/>
                </a:solidFill>
                <a:latin typeface="Microsoft JhengHei"/>
                <a:cs typeface="Microsoft JhengHei"/>
              </a:rPr>
              <a:t>請假</a:t>
            </a:r>
            <a:r>
              <a:rPr sz="4000" b="1" spc="-65" dirty="0">
                <a:solidFill>
                  <a:srgbClr val="003DA7"/>
                </a:solidFill>
                <a:latin typeface="Microsoft JhengHei"/>
                <a:cs typeface="Microsoft JhengHei"/>
              </a:rPr>
              <a:t>4</a:t>
            </a:r>
            <a:r>
              <a:rPr sz="4000" b="1" spc="-155" dirty="0">
                <a:solidFill>
                  <a:srgbClr val="003DA7"/>
                </a:solidFill>
                <a:latin typeface="Microsoft JhengHei"/>
                <a:cs typeface="Microsoft JhengHei"/>
              </a:rPr>
              <a:t>⼩時+辦公</a:t>
            </a:r>
            <a:r>
              <a:rPr sz="4000" b="1" spc="-65" dirty="0">
                <a:solidFill>
                  <a:srgbClr val="003DA7"/>
                </a:solidFill>
                <a:latin typeface="Microsoft JhengHei"/>
                <a:cs typeface="Microsoft JhengHei"/>
              </a:rPr>
              <a:t>4</a:t>
            </a:r>
            <a:r>
              <a:rPr sz="4000" b="1" spc="-50" dirty="0">
                <a:solidFill>
                  <a:srgbClr val="003DA7"/>
                </a:solidFill>
                <a:latin typeface="Microsoft JhengHei"/>
                <a:cs typeface="Microsoft JhengHei"/>
              </a:rPr>
              <a:t>⼩</a:t>
            </a:r>
            <a:r>
              <a:rPr sz="4000" b="1" spc="-190" dirty="0">
                <a:solidFill>
                  <a:srgbClr val="003DA7"/>
                </a:solidFill>
                <a:latin typeface="Microsoft JhengHei"/>
                <a:cs typeface="Microsoft JhengHei"/>
              </a:rPr>
              <a:t>時+加班</a:t>
            </a:r>
            <a:r>
              <a:rPr sz="4000" b="1" spc="-65" dirty="0">
                <a:solidFill>
                  <a:srgbClr val="003DA7"/>
                </a:solidFill>
                <a:latin typeface="Microsoft JhengHei"/>
                <a:cs typeface="Microsoft JhengHei"/>
              </a:rPr>
              <a:t>4</a:t>
            </a:r>
            <a:r>
              <a:rPr sz="4000" b="1" spc="-10" dirty="0">
                <a:solidFill>
                  <a:srgbClr val="003DA7"/>
                </a:solidFill>
                <a:latin typeface="Microsoft JhengHei"/>
                <a:cs typeface="Microsoft JhengHei"/>
              </a:rPr>
              <a:t>⼩時）</a:t>
            </a:r>
            <a:r>
              <a:rPr sz="4000" b="1" spc="-50" dirty="0">
                <a:solidFill>
                  <a:srgbClr val="003DA7"/>
                </a:solidFill>
                <a:latin typeface="Microsoft JhengHei"/>
                <a:cs typeface="Microsoft JhengHei"/>
              </a:rPr>
              <a:t>。</a:t>
            </a:r>
            <a:endParaRPr sz="4000" dirty="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609498"/>
            <a:ext cx="17373600" cy="135934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>
              <a:lnSpc>
                <a:spcPts val="5250"/>
              </a:lnSpc>
              <a:tabLst>
                <a:tab pos="1937385" algn="l"/>
              </a:tabLst>
            </a:pPr>
            <a:r>
              <a:rPr sz="5000" b="1" spc="-10" dirty="0" err="1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公務員每日辦公時數（含延長辦公時數）</a:t>
            </a:r>
            <a:r>
              <a:rPr sz="5000" b="1" spc="-30" dirty="0" err="1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之上</a:t>
            </a:r>
            <a:r>
              <a:rPr sz="5000" b="1" spc="-15" dirty="0" err="1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限規定，如遇請假、出差或公假情形，計算</a:t>
            </a:r>
            <a:r>
              <a:rPr lang="zh-TW" altLang="en-US" sz="50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方式</a:t>
            </a:r>
            <a:r>
              <a:rPr lang="en-US" altLang="zh-TW" sz="50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:</a:t>
            </a:r>
            <a:endParaRPr sz="5000" dirty="0">
              <a:solidFill>
                <a:schemeClr val="bg2">
                  <a:lumMod val="10000"/>
                </a:schemeClr>
              </a:solidFill>
              <a:latin typeface="Microsoft JhengHei"/>
              <a:cs typeface="Microsoft Jheng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F9D8FFC-91CB-CCD1-AB1E-3899F4AF7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04A83386-B294-3DEC-8856-86BCD3649E87}"/>
              </a:ext>
            </a:extLst>
          </p:cNvPr>
          <p:cNvSpPr/>
          <p:nvPr/>
        </p:nvSpPr>
        <p:spPr>
          <a:xfrm>
            <a:off x="218739" y="7409420"/>
            <a:ext cx="5724861" cy="1886173"/>
          </a:xfrm>
          <a:custGeom>
            <a:avLst/>
            <a:gdLst/>
            <a:ahLst/>
            <a:cxnLst/>
            <a:rect l="l" t="t" r="r" b="b"/>
            <a:pathLst>
              <a:path w="2044065" h="1161414">
                <a:moveTo>
                  <a:pt x="1850136" y="1161287"/>
                </a:moveTo>
                <a:lnTo>
                  <a:pt x="193548" y="1161287"/>
                </a:lnTo>
                <a:lnTo>
                  <a:pt x="149236" y="1156165"/>
                </a:lnTo>
                <a:lnTo>
                  <a:pt x="108523" y="1141578"/>
                </a:lnTo>
                <a:lnTo>
                  <a:pt x="72583" y="1118700"/>
                </a:lnTo>
                <a:lnTo>
                  <a:pt x="42587" y="1088704"/>
                </a:lnTo>
                <a:lnTo>
                  <a:pt x="19709" y="1052764"/>
                </a:lnTo>
                <a:lnTo>
                  <a:pt x="5122" y="1012051"/>
                </a:lnTo>
                <a:lnTo>
                  <a:pt x="0" y="967739"/>
                </a:lnTo>
                <a:lnTo>
                  <a:pt x="0" y="193548"/>
                </a:lnTo>
                <a:lnTo>
                  <a:pt x="5122" y="149236"/>
                </a:lnTo>
                <a:lnTo>
                  <a:pt x="19709" y="108523"/>
                </a:lnTo>
                <a:lnTo>
                  <a:pt x="42587" y="72583"/>
                </a:lnTo>
                <a:lnTo>
                  <a:pt x="72583" y="42587"/>
                </a:lnTo>
                <a:lnTo>
                  <a:pt x="108523" y="19709"/>
                </a:lnTo>
                <a:lnTo>
                  <a:pt x="149236" y="5122"/>
                </a:lnTo>
                <a:lnTo>
                  <a:pt x="193548" y="0"/>
                </a:lnTo>
                <a:lnTo>
                  <a:pt x="1850136" y="0"/>
                </a:lnTo>
                <a:lnTo>
                  <a:pt x="1894447" y="5122"/>
                </a:lnTo>
                <a:lnTo>
                  <a:pt x="1935160" y="19709"/>
                </a:lnTo>
                <a:lnTo>
                  <a:pt x="1971100" y="42587"/>
                </a:lnTo>
                <a:lnTo>
                  <a:pt x="2001096" y="72583"/>
                </a:lnTo>
                <a:lnTo>
                  <a:pt x="2023974" y="108523"/>
                </a:lnTo>
                <a:lnTo>
                  <a:pt x="2038561" y="149236"/>
                </a:lnTo>
                <a:lnTo>
                  <a:pt x="2043683" y="193548"/>
                </a:lnTo>
                <a:lnTo>
                  <a:pt x="2043683" y="967739"/>
                </a:lnTo>
                <a:lnTo>
                  <a:pt x="2038561" y="1012051"/>
                </a:lnTo>
                <a:lnTo>
                  <a:pt x="2023974" y="1052764"/>
                </a:lnTo>
                <a:lnTo>
                  <a:pt x="2001096" y="1088704"/>
                </a:lnTo>
                <a:lnTo>
                  <a:pt x="1971100" y="1118700"/>
                </a:lnTo>
                <a:lnTo>
                  <a:pt x="1935160" y="1141578"/>
                </a:lnTo>
                <a:lnTo>
                  <a:pt x="1894447" y="1156165"/>
                </a:lnTo>
                <a:lnTo>
                  <a:pt x="1850136" y="116128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object 5">
            <a:extLst>
              <a:ext uri="{FF2B5EF4-FFF2-40B4-BE49-F238E27FC236}">
                <a16:creationId xmlns:a16="http://schemas.microsoft.com/office/drawing/2014/main" id="{747917EC-232B-3C98-E699-3495E703EC79}"/>
              </a:ext>
            </a:extLst>
          </p:cNvPr>
          <p:cNvSpPr/>
          <p:nvPr/>
        </p:nvSpPr>
        <p:spPr>
          <a:xfrm>
            <a:off x="5800363" y="2322800"/>
            <a:ext cx="11753324" cy="2742805"/>
          </a:xfrm>
          <a:custGeom>
            <a:avLst/>
            <a:gdLst/>
            <a:ahLst/>
            <a:cxnLst/>
            <a:rect l="l" t="t" r="r" b="b"/>
            <a:pathLst>
              <a:path w="2992120" h="2146300">
                <a:moveTo>
                  <a:pt x="2634996" y="2145791"/>
                </a:moveTo>
                <a:lnTo>
                  <a:pt x="358139" y="2145791"/>
                </a:lnTo>
                <a:lnTo>
                  <a:pt x="309474" y="2142528"/>
                </a:lnTo>
                <a:lnTo>
                  <a:pt x="262819" y="2133021"/>
                </a:lnTo>
                <a:lnTo>
                  <a:pt x="218598" y="2117693"/>
                </a:lnTo>
                <a:lnTo>
                  <a:pt x="177235" y="2096967"/>
                </a:lnTo>
                <a:lnTo>
                  <a:pt x="139153" y="2071267"/>
                </a:lnTo>
                <a:lnTo>
                  <a:pt x="104774" y="2041016"/>
                </a:lnTo>
                <a:lnTo>
                  <a:pt x="74524" y="2006638"/>
                </a:lnTo>
                <a:lnTo>
                  <a:pt x="48824" y="1968556"/>
                </a:lnTo>
                <a:lnTo>
                  <a:pt x="28098" y="1927193"/>
                </a:lnTo>
                <a:lnTo>
                  <a:pt x="12770" y="1882972"/>
                </a:lnTo>
                <a:lnTo>
                  <a:pt x="3263" y="1836317"/>
                </a:lnTo>
                <a:lnTo>
                  <a:pt x="0" y="1787652"/>
                </a:lnTo>
                <a:lnTo>
                  <a:pt x="0" y="358139"/>
                </a:lnTo>
                <a:lnTo>
                  <a:pt x="3263" y="309474"/>
                </a:lnTo>
                <a:lnTo>
                  <a:pt x="12770" y="262819"/>
                </a:lnTo>
                <a:lnTo>
                  <a:pt x="28098" y="218598"/>
                </a:lnTo>
                <a:lnTo>
                  <a:pt x="48824" y="177235"/>
                </a:lnTo>
                <a:lnTo>
                  <a:pt x="74524" y="139153"/>
                </a:lnTo>
                <a:lnTo>
                  <a:pt x="104774" y="104774"/>
                </a:lnTo>
                <a:lnTo>
                  <a:pt x="139153" y="74524"/>
                </a:lnTo>
                <a:lnTo>
                  <a:pt x="177235" y="48824"/>
                </a:lnTo>
                <a:lnTo>
                  <a:pt x="218598" y="28098"/>
                </a:lnTo>
                <a:lnTo>
                  <a:pt x="262819" y="12770"/>
                </a:lnTo>
                <a:lnTo>
                  <a:pt x="309474" y="3263"/>
                </a:lnTo>
                <a:lnTo>
                  <a:pt x="358139" y="0"/>
                </a:lnTo>
                <a:lnTo>
                  <a:pt x="2634996" y="0"/>
                </a:lnTo>
                <a:lnTo>
                  <a:pt x="2683311" y="3263"/>
                </a:lnTo>
                <a:lnTo>
                  <a:pt x="2729674" y="12770"/>
                </a:lnTo>
                <a:lnTo>
                  <a:pt x="2773656" y="28098"/>
                </a:lnTo>
                <a:lnTo>
                  <a:pt x="2814828" y="48824"/>
                </a:lnTo>
                <a:lnTo>
                  <a:pt x="2852761" y="74524"/>
                </a:lnTo>
                <a:lnTo>
                  <a:pt x="2887027" y="104774"/>
                </a:lnTo>
                <a:lnTo>
                  <a:pt x="2917197" y="139153"/>
                </a:lnTo>
                <a:lnTo>
                  <a:pt x="2942843" y="177235"/>
                </a:lnTo>
                <a:lnTo>
                  <a:pt x="2963536" y="218598"/>
                </a:lnTo>
                <a:lnTo>
                  <a:pt x="2978848" y="262819"/>
                </a:lnTo>
                <a:lnTo>
                  <a:pt x="2988349" y="309474"/>
                </a:lnTo>
                <a:lnTo>
                  <a:pt x="2991611" y="358139"/>
                </a:lnTo>
                <a:lnTo>
                  <a:pt x="2991611" y="1787652"/>
                </a:lnTo>
                <a:lnTo>
                  <a:pt x="2988349" y="1836317"/>
                </a:lnTo>
                <a:lnTo>
                  <a:pt x="2978848" y="1882972"/>
                </a:lnTo>
                <a:lnTo>
                  <a:pt x="2963536" y="1927193"/>
                </a:lnTo>
                <a:lnTo>
                  <a:pt x="2942843" y="1968556"/>
                </a:lnTo>
                <a:lnTo>
                  <a:pt x="2917197" y="2006638"/>
                </a:lnTo>
                <a:lnTo>
                  <a:pt x="2887027" y="2041016"/>
                </a:lnTo>
                <a:lnTo>
                  <a:pt x="2852761" y="2071267"/>
                </a:lnTo>
                <a:lnTo>
                  <a:pt x="2814828" y="2096967"/>
                </a:lnTo>
                <a:lnTo>
                  <a:pt x="2773656" y="2117693"/>
                </a:lnTo>
                <a:lnTo>
                  <a:pt x="2729674" y="2133021"/>
                </a:lnTo>
                <a:lnTo>
                  <a:pt x="2683311" y="2142528"/>
                </a:lnTo>
                <a:lnTo>
                  <a:pt x="2634996" y="214579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F10E9D0F-0A5E-59EF-EAE5-E0F62372FE1D}"/>
              </a:ext>
            </a:extLst>
          </p:cNvPr>
          <p:cNvSpPr txBox="1"/>
          <p:nvPr/>
        </p:nvSpPr>
        <p:spPr>
          <a:xfrm>
            <a:off x="457199" y="609498"/>
            <a:ext cx="17666217" cy="135934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71120" algn="just">
              <a:lnSpc>
                <a:spcPts val="5250"/>
              </a:lnSpc>
              <a:tabLst>
                <a:tab pos="1937385" algn="l"/>
              </a:tabLst>
            </a:pPr>
            <a:r>
              <a:rPr lang="zh-TW" altLang="en-US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實務案例</a:t>
            </a:r>
            <a:r>
              <a:rPr lang="en-US" altLang="zh-TW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1-1</a:t>
            </a:r>
            <a:r>
              <a:rPr lang="zh-TW" altLang="en-US" sz="4800" b="1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、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颱風來襲，某區公所</a:t>
            </a:r>
            <a:r>
              <a:rPr sz="4800" b="1" spc="-10" dirty="0" err="1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公務員</a:t>
            </a:r>
            <a:r>
              <a:rPr lang="zh-TW" altLang="en-US" sz="4800" b="1" spc="-10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奉派輪值災害應變小組進行加班處理各項災情及相關通報事宜</a:t>
            </a:r>
            <a:r>
              <a:rPr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，</a:t>
            </a:r>
            <a:r>
              <a:rPr lang="zh-TW" altLang="en-US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其相關規定</a:t>
            </a:r>
            <a:r>
              <a:rPr lang="en-US" altLang="zh-TW" sz="4800" b="1" spc="-15" dirty="0">
                <a:solidFill>
                  <a:schemeClr val="bg2">
                    <a:lumMod val="10000"/>
                  </a:schemeClr>
                </a:solidFill>
                <a:latin typeface="Microsoft JhengHei"/>
                <a:cs typeface="Microsoft JhengHei"/>
              </a:rPr>
              <a:t>：</a:t>
            </a:r>
            <a:endParaRPr sz="4800" dirty="0">
              <a:solidFill>
                <a:schemeClr val="bg2">
                  <a:lumMod val="10000"/>
                </a:schemeClr>
              </a:solidFill>
              <a:latin typeface="Microsoft JhengHei"/>
              <a:cs typeface="Microsoft JhengHei"/>
            </a:endParaRPr>
          </a:p>
        </p:txBody>
      </p:sp>
      <p:grpSp>
        <p:nvGrpSpPr>
          <p:cNvPr id="4" name="object 2">
            <a:extLst>
              <a:ext uri="{FF2B5EF4-FFF2-40B4-BE49-F238E27FC236}">
                <a16:creationId xmlns:a16="http://schemas.microsoft.com/office/drawing/2014/main" id="{E142470E-4874-B83C-E2F3-C33408971A54}"/>
              </a:ext>
            </a:extLst>
          </p:cNvPr>
          <p:cNvGrpSpPr/>
          <p:nvPr/>
        </p:nvGrpSpPr>
        <p:grpSpPr>
          <a:xfrm>
            <a:off x="6607927" y="5949182"/>
            <a:ext cx="11610166" cy="4229100"/>
            <a:chOff x="877824" y="1516379"/>
            <a:chExt cx="2557109" cy="12006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8951063F-DC81-766E-5B20-4881F52D6712}"/>
                </a:ext>
              </a:extLst>
            </p:cNvPr>
            <p:cNvSpPr/>
            <p:nvPr/>
          </p:nvSpPr>
          <p:spPr>
            <a:xfrm>
              <a:off x="895887" y="1542851"/>
              <a:ext cx="2518194" cy="1167713"/>
            </a:xfrm>
            <a:custGeom>
              <a:avLst/>
              <a:gdLst/>
              <a:ahLst/>
              <a:cxnLst/>
              <a:rect l="l" t="t" r="r" b="b"/>
              <a:pathLst>
                <a:path w="2992120" h="2146300">
                  <a:moveTo>
                    <a:pt x="2634996" y="2145791"/>
                  </a:moveTo>
                  <a:lnTo>
                    <a:pt x="358139" y="2145791"/>
                  </a:lnTo>
                  <a:lnTo>
                    <a:pt x="309474" y="2142528"/>
                  </a:lnTo>
                  <a:lnTo>
                    <a:pt x="262819" y="2133021"/>
                  </a:lnTo>
                  <a:lnTo>
                    <a:pt x="218598" y="2117693"/>
                  </a:lnTo>
                  <a:lnTo>
                    <a:pt x="177235" y="2096967"/>
                  </a:lnTo>
                  <a:lnTo>
                    <a:pt x="139153" y="2071267"/>
                  </a:lnTo>
                  <a:lnTo>
                    <a:pt x="104774" y="2041016"/>
                  </a:lnTo>
                  <a:lnTo>
                    <a:pt x="74524" y="2006638"/>
                  </a:lnTo>
                  <a:lnTo>
                    <a:pt x="48824" y="1968556"/>
                  </a:lnTo>
                  <a:lnTo>
                    <a:pt x="28098" y="1927193"/>
                  </a:lnTo>
                  <a:lnTo>
                    <a:pt x="12770" y="1882972"/>
                  </a:lnTo>
                  <a:lnTo>
                    <a:pt x="3263" y="1836317"/>
                  </a:lnTo>
                  <a:lnTo>
                    <a:pt x="0" y="1787652"/>
                  </a:lnTo>
                  <a:lnTo>
                    <a:pt x="0" y="358139"/>
                  </a:lnTo>
                  <a:lnTo>
                    <a:pt x="3263" y="309474"/>
                  </a:lnTo>
                  <a:lnTo>
                    <a:pt x="12770" y="262819"/>
                  </a:lnTo>
                  <a:lnTo>
                    <a:pt x="28098" y="218598"/>
                  </a:lnTo>
                  <a:lnTo>
                    <a:pt x="48824" y="177235"/>
                  </a:lnTo>
                  <a:lnTo>
                    <a:pt x="74524" y="139153"/>
                  </a:lnTo>
                  <a:lnTo>
                    <a:pt x="104774" y="104774"/>
                  </a:lnTo>
                  <a:lnTo>
                    <a:pt x="139153" y="74524"/>
                  </a:lnTo>
                  <a:lnTo>
                    <a:pt x="177235" y="48824"/>
                  </a:lnTo>
                  <a:lnTo>
                    <a:pt x="218598" y="28098"/>
                  </a:lnTo>
                  <a:lnTo>
                    <a:pt x="262819" y="12770"/>
                  </a:lnTo>
                  <a:lnTo>
                    <a:pt x="309474" y="3263"/>
                  </a:lnTo>
                  <a:lnTo>
                    <a:pt x="358139" y="0"/>
                  </a:lnTo>
                  <a:lnTo>
                    <a:pt x="2634996" y="0"/>
                  </a:lnTo>
                  <a:lnTo>
                    <a:pt x="2683311" y="3263"/>
                  </a:lnTo>
                  <a:lnTo>
                    <a:pt x="2729674" y="12770"/>
                  </a:lnTo>
                  <a:lnTo>
                    <a:pt x="2773656" y="28098"/>
                  </a:lnTo>
                  <a:lnTo>
                    <a:pt x="2814828" y="48824"/>
                  </a:lnTo>
                  <a:lnTo>
                    <a:pt x="2852761" y="74524"/>
                  </a:lnTo>
                  <a:lnTo>
                    <a:pt x="2887027" y="104774"/>
                  </a:lnTo>
                  <a:lnTo>
                    <a:pt x="2917197" y="139153"/>
                  </a:lnTo>
                  <a:lnTo>
                    <a:pt x="2942843" y="177235"/>
                  </a:lnTo>
                  <a:lnTo>
                    <a:pt x="2963536" y="218598"/>
                  </a:lnTo>
                  <a:lnTo>
                    <a:pt x="2978848" y="262819"/>
                  </a:lnTo>
                  <a:lnTo>
                    <a:pt x="2988349" y="309474"/>
                  </a:lnTo>
                  <a:lnTo>
                    <a:pt x="2991611" y="358139"/>
                  </a:lnTo>
                  <a:lnTo>
                    <a:pt x="2991611" y="1787652"/>
                  </a:lnTo>
                  <a:lnTo>
                    <a:pt x="2988349" y="1836317"/>
                  </a:lnTo>
                  <a:lnTo>
                    <a:pt x="2978848" y="1882972"/>
                  </a:lnTo>
                  <a:lnTo>
                    <a:pt x="2963536" y="1927193"/>
                  </a:lnTo>
                  <a:lnTo>
                    <a:pt x="2942843" y="1968556"/>
                  </a:lnTo>
                  <a:lnTo>
                    <a:pt x="2917197" y="2006638"/>
                  </a:lnTo>
                  <a:lnTo>
                    <a:pt x="2887027" y="2041016"/>
                  </a:lnTo>
                  <a:lnTo>
                    <a:pt x="2852761" y="2071267"/>
                  </a:lnTo>
                  <a:lnTo>
                    <a:pt x="2814828" y="2096967"/>
                  </a:lnTo>
                  <a:lnTo>
                    <a:pt x="2773656" y="2117693"/>
                  </a:lnTo>
                  <a:lnTo>
                    <a:pt x="2729674" y="2133021"/>
                  </a:lnTo>
                  <a:lnTo>
                    <a:pt x="2683311" y="2142528"/>
                  </a:lnTo>
                  <a:lnTo>
                    <a:pt x="2634996" y="2145791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92DE85A0-0C88-8F64-BFB5-7E146465D82E}"/>
                </a:ext>
              </a:extLst>
            </p:cNvPr>
            <p:cNvSpPr/>
            <p:nvPr/>
          </p:nvSpPr>
          <p:spPr>
            <a:xfrm>
              <a:off x="877824" y="1516379"/>
              <a:ext cx="2557109" cy="1200668"/>
            </a:xfrm>
            <a:custGeom>
              <a:avLst/>
              <a:gdLst/>
              <a:ahLst/>
              <a:cxnLst/>
              <a:rect l="l" t="t" r="r" b="b"/>
              <a:pathLst>
                <a:path w="3016250" h="2170429">
                  <a:moveTo>
                    <a:pt x="2665476" y="2170176"/>
                  </a:moveTo>
                  <a:lnTo>
                    <a:pt x="350520" y="2170176"/>
                  </a:lnTo>
                  <a:lnTo>
                    <a:pt x="332232" y="2168652"/>
                  </a:lnTo>
                  <a:lnTo>
                    <a:pt x="277367" y="2157984"/>
                  </a:lnTo>
                  <a:lnTo>
                    <a:pt x="225552" y="2141220"/>
                  </a:lnTo>
                  <a:lnTo>
                    <a:pt x="210312" y="2133600"/>
                  </a:lnTo>
                  <a:lnTo>
                    <a:pt x="193548" y="2125980"/>
                  </a:lnTo>
                  <a:lnTo>
                    <a:pt x="163067" y="2107692"/>
                  </a:lnTo>
                  <a:lnTo>
                    <a:pt x="149352" y="2097024"/>
                  </a:lnTo>
                  <a:lnTo>
                    <a:pt x="134112" y="2086356"/>
                  </a:lnTo>
                  <a:lnTo>
                    <a:pt x="121920" y="2074164"/>
                  </a:lnTo>
                  <a:lnTo>
                    <a:pt x="108204" y="2061972"/>
                  </a:lnTo>
                  <a:lnTo>
                    <a:pt x="96012" y="2049780"/>
                  </a:lnTo>
                  <a:lnTo>
                    <a:pt x="62483" y="2007108"/>
                  </a:lnTo>
                  <a:lnTo>
                    <a:pt x="36575" y="1961388"/>
                  </a:lnTo>
                  <a:lnTo>
                    <a:pt x="16763" y="1911096"/>
                  </a:lnTo>
                  <a:lnTo>
                    <a:pt x="1524" y="1837944"/>
                  </a:lnTo>
                  <a:lnTo>
                    <a:pt x="0" y="1819656"/>
                  </a:lnTo>
                  <a:lnTo>
                    <a:pt x="117" y="350520"/>
                  </a:lnTo>
                  <a:lnTo>
                    <a:pt x="1289" y="335280"/>
                  </a:lnTo>
                  <a:lnTo>
                    <a:pt x="1406" y="333756"/>
                  </a:lnTo>
                  <a:lnTo>
                    <a:pt x="1524" y="332232"/>
                  </a:lnTo>
                  <a:lnTo>
                    <a:pt x="10667" y="277368"/>
                  </a:lnTo>
                  <a:lnTo>
                    <a:pt x="16763" y="260604"/>
                  </a:lnTo>
                  <a:lnTo>
                    <a:pt x="21336" y="243840"/>
                  </a:lnTo>
                  <a:lnTo>
                    <a:pt x="28956" y="225552"/>
                  </a:lnTo>
                  <a:lnTo>
                    <a:pt x="36575" y="210312"/>
                  </a:lnTo>
                  <a:lnTo>
                    <a:pt x="44195" y="193548"/>
                  </a:lnTo>
                  <a:lnTo>
                    <a:pt x="62483" y="163068"/>
                  </a:lnTo>
                  <a:lnTo>
                    <a:pt x="73152" y="149352"/>
                  </a:lnTo>
                  <a:lnTo>
                    <a:pt x="83820" y="134112"/>
                  </a:lnTo>
                  <a:lnTo>
                    <a:pt x="96012" y="121920"/>
                  </a:lnTo>
                  <a:lnTo>
                    <a:pt x="108204" y="108204"/>
                  </a:lnTo>
                  <a:lnTo>
                    <a:pt x="120395" y="96012"/>
                  </a:lnTo>
                  <a:lnTo>
                    <a:pt x="134112" y="85344"/>
                  </a:lnTo>
                  <a:lnTo>
                    <a:pt x="147828" y="73152"/>
                  </a:lnTo>
                  <a:lnTo>
                    <a:pt x="163067" y="64008"/>
                  </a:lnTo>
                  <a:lnTo>
                    <a:pt x="208787" y="36576"/>
                  </a:lnTo>
                  <a:lnTo>
                    <a:pt x="259079" y="16764"/>
                  </a:lnTo>
                  <a:lnTo>
                    <a:pt x="332232" y="1524"/>
                  </a:lnTo>
                  <a:lnTo>
                    <a:pt x="350520" y="0"/>
                  </a:lnTo>
                  <a:lnTo>
                    <a:pt x="2665476" y="0"/>
                  </a:lnTo>
                  <a:lnTo>
                    <a:pt x="2683764" y="1524"/>
                  </a:lnTo>
                  <a:lnTo>
                    <a:pt x="2738627" y="10668"/>
                  </a:lnTo>
                  <a:lnTo>
                    <a:pt x="2756916" y="16764"/>
                  </a:lnTo>
                  <a:lnTo>
                    <a:pt x="2782061" y="25908"/>
                  </a:lnTo>
                  <a:lnTo>
                    <a:pt x="352044" y="25908"/>
                  </a:lnTo>
                  <a:lnTo>
                    <a:pt x="316991" y="28956"/>
                  </a:lnTo>
                  <a:lnTo>
                    <a:pt x="300228" y="32004"/>
                  </a:lnTo>
                  <a:lnTo>
                    <a:pt x="283463" y="36576"/>
                  </a:lnTo>
                  <a:lnTo>
                    <a:pt x="268224" y="41148"/>
                  </a:lnTo>
                  <a:lnTo>
                    <a:pt x="251459" y="45720"/>
                  </a:lnTo>
                  <a:lnTo>
                    <a:pt x="205740" y="67056"/>
                  </a:lnTo>
                  <a:lnTo>
                    <a:pt x="163067" y="92964"/>
                  </a:lnTo>
                  <a:lnTo>
                    <a:pt x="114300" y="138684"/>
                  </a:lnTo>
                  <a:lnTo>
                    <a:pt x="94487" y="163068"/>
                  </a:lnTo>
                  <a:lnTo>
                    <a:pt x="83820" y="176784"/>
                  </a:lnTo>
                  <a:lnTo>
                    <a:pt x="51816" y="236220"/>
                  </a:lnTo>
                  <a:lnTo>
                    <a:pt x="32004" y="300228"/>
                  </a:lnTo>
                  <a:lnTo>
                    <a:pt x="24383" y="370332"/>
                  </a:lnTo>
                  <a:lnTo>
                    <a:pt x="24383" y="1799844"/>
                  </a:lnTo>
                  <a:lnTo>
                    <a:pt x="25908" y="1818132"/>
                  </a:lnTo>
                  <a:lnTo>
                    <a:pt x="28956" y="1851660"/>
                  </a:lnTo>
                  <a:lnTo>
                    <a:pt x="35052" y="1885188"/>
                  </a:lnTo>
                  <a:lnTo>
                    <a:pt x="41148" y="1901952"/>
                  </a:lnTo>
                  <a:lnTo>
                    <a:pt x="45720" y="1918716"/>
                  </a:lnTo>
                  <a:lnTo>
                    <a:pt x="67056" y="1964436"/>
                  </a:lnTo>
                  <a:lnTo>
                    <a:pt x="92963" y="2005584"/>
                  </a:lnTo>
                  <a:lnTo>
                    <a:pt x="137159" y="2054352"/>
                  </a:lnTo>
                  <a:lnTo>
                    <a:pt x="163067" y="2075688"/>
                  </a:lnTo>
                  <a:lnTo>
                    <a:pt x="176783" y="2086356"/>
                  </a:lnTo>
                  <a:lnTo>
                    <a:pt x="190500" y="2093976"/>
                  </a:lnTo>
                  <a:lnTo>
                    <a:pt x="205740" y="2103120"/>
                  </a:lnTo>
                  <a:lnTo>
                    <a:pt x="219456" y="2110740"/>
                  </a:lnTo>
                  <a:lnTo>
                    <a:pt x="234695" y="2116836"/>
                  </a:lnTo>
                  <a:lnTo>
                    <a:pt x="251459" y="2124456"/>
                  </a:lnTo>
                  <a:lnTo>
                    <a:pt x="266700" y="2129028"/>
                  </a:lnTo>
                  <a:lnTo>
                    <a:pt x="300228" y="2138172"/>
                  </a:lnTo>
                  <a:lnTo>
                    <a:pt x="316991" y="2141220"/>
                  </a:lnTo>
                  <a:lnTo>
                    <a:pt x="352044" y="2144268"/>
                  </a:lnTo>
                  <a:lnTo>
                    <a:pt x="2782061" y="2144268"/>
                  </a:lnTo>
                  <a:lnTo>
                    <a:pt x="2756916" y="2153411"/>
                  </a:lnTo>
                  <a:lnTo>
                    <a:pt x="2740152" y="2157984"/>
                  </a:lnTo>
                  <a:lnTo>
                    <a:pt x="2721864" y="2162556"/>
                  </a:lnTo>
                  <a:lnTo>
                    <a:pt x="2685288" y="2168652"/>
                  </a:lnTo>
                  <a:lnTo>
                    <a:pt x="2665476" y="2170176"/>
                  </a:lnTo>
                  <a:close/>
                </a:path>
                <a:path w="3016250" h="2170429">
                  <a:moveTo>
                    <a:pt x="2782061" y="2144268"/>
                  </a:moveTo>
                  <a:lnTo>
                    <a:pt x="2663952" y="2144268"/>
                  </a:lnTo>
                  <a:lnTo>
                    <a:pt x="2699004" y="2141220"/>
                  </a:lnTo>
                  <a:lnTo>
                    <a:pt x="2715768" y="2138172"/>
                  </a:lnTo>
                  <a:lnTo>
                    <a:pt x="2764535" y="2124456"/>
                  </a:lnTo>
                  <a:lnTo>
                    <a:pt x="2825496" y="2095500"/>
                  </a:lnTo>
                  <a:lnTo>
                    <a:pt x="2852927" y="2075688"/>
                  </a:lnTo>
                  <a:lnTo>
                    <a:pt x="2865119" y="2066544"/>
                  </a:lnTo>
                  <a:lnTo>
                    <a:pt x="2878835" y="2055876"/>
                  </a:lnTo>
                  <a:lnTo>
                    <a:pt x="2889504" y="2043684"/>
                  </a:lnTo>
                  <a:lnTo>
                    <a:pt x="2901696" y="2031492"/>
                  </a:lnTo>
                  <a:lnTo>
                    <a:pt x="2941319" y="1979676"/>
                  </a:lnTo>
                  <a:lnTo>
                    <a:pt x="2964180" y="1933956"/>
                  </a:lnTo>
                  <a:lnTo>
                    <a:pt x="2980944" y="1886712"/>
                  </a:lnTo>
                  <a:lnTo>
                    <a:pt x="2990088" y="1834896"/>
                  </a:lnTo>
                  <a:lnTo>
                    <a:pt x="2991611" y="1818132"/>
                  </a:lnTo>
                  <a:lnTo>
                    <a:pt x="2991611" y="352044"/>
                  </a:lnTo>
                  <a:lnTo>
                    <a:pt x="2990088" y="335280"/>
                  </a:lnTo>
                  <a:lnTo>
                    <a:pt x="2987040" y="318516"/>
                  </a:lnTo>
                  <a:lnTo>
                    <a:pt x="2983992" y="300228"/>
                  </a:lnTo>
                  <a:lnTo>
                    <a:pt x="2970276" y="251460"/>
                  </a:lnTo>
                  <a:lnTo>
                    <a:pt x="2950464" y="205740"/>
                  </a:lnTo>
                  <a:lnTo>
                    <a:pt x="2923032" y="164591"/>
                  </a:lnTo>
                  <a:lnTo>
                    <a:pt x="2891027" y="126491"/>
                  </a:lnTo>
                  <a:lnTo>
                    <a:pt x="2852927" y="94488"/>
                  </a:lnTo>
                  <a:lnTo>
                    <a:pt x="2839211" y="83820"/>
                  </a:lnTo>
                  <a:lnTo>
                    <a:pt x="2781300" y="51816"/>
                  </a:lnTo>
                  <a:lnTo>
                    <a:pt x="2715768" y="32004"/>
                  </a:lnTo>
                  <a:lnTo>
                    <a:pt x="2663952" y="25908"/>
                  </a:lnTo>
                  <a:lnTo>
                    <a:pt x="2782061" y="25908"/>
                  </a:lnTo>
                  <a:lnTo>
                    <a:pt x="2822448" y="44196"/>
                  </a:lnTo>
                  <a:lnTo>
                    <a:pt x="2868168" y="73152"/>
                  </a:lnTo>
                  <a:lnTo>
                    <a:pt x="2919984" y="120396"/>
                  </a:lnTo>
                  <a:lnTo>
                    <a:pt x="2953511" y="163068"/>
                  </a:lnTo>
                  <a:lnTo>
                    <a:pt x="2979419" y="208788"/>
                  </a:lnTo>
                  <a:lnTo>
                    <a:pt x="2999232" y="259080"/>
                  </a:lnTo>
                  <a:lnTo>
                    <a:pt x="3005327" y="277368"/>
                  </a:lnTo>
                  <a:lnTo>
                    <a:pt x="3009900" y="295656"/>
                  </a:lnTo>
                  <a:lnTo>
                    <a:pt x="3012948" y="313944"/>
                  </a:lnTo>
                  <a:lnTo>
                    <a:pt x="3015996" y="350520"/>
                  </a:lnTo>
                  <a:lnTo>
                    <a:pt x="3015878" y="1819656"/>
                  </a:lnTo>
                  <a:lnTo>
                    <a:pt x="3009900" y="1874520"/>
                  </a:lnTo>
                  <a:lnTo>
                    <a:pt x="2994660" y="1926336"/>
                  </a:lnTo>
                  <a:lnTo>
                    <a:pt x="2987040" y="1943100"/>
                  </a:lnTo>
                  <a:lnTo>
                    <a:pt x="2980944" y="1959864"/>
                  </a:lnTo>
                  <a:lnTo>
                    <a:pt x="2953511" y="2007108"/>
                  </a:lnTo>
                  <a:lnTo>
                    <a:pt x="2921508" y="2048256"/>
                  </a:lnTo>
                  <a:lnTo>
                    <a:pt x="2881884" y="2084832"/>
                  </a:lnTo>
                  <a:lnTo>
                    <a:pt x="2868168" y="2097024"/>
                  </a:lnTo>
                  <a:lnTo>
                    <a:pt x="2854452" y="2106168"/>
                  </a:lnTo>
                  <a:lnTo>
                    <a:pt x="2839211" y="2116836"/>
                  </a:lnTo>
                  <a:lnTo>
                    <a:pt x="2823972" y="2125980"/>
                  </a:lnTo>
                  <a:lnTo>
                    <a:pt x="2790443" y="2141220"/>
                  </a:lnTo>
                  <a:lnTo>
                    <a:pt x="2782061" y="2144268"/>
                  </a:lnTo>
                  <a:close/>
                </a:path>
              </a:pathLst>
            </a:cu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57878D0-A876-77AA-1DCF-9FE358EA315D}"/>
              </a:ext>
            </a:extLst>
          </p:cNvPr>
          <p:cNvSpPr txBox="1"/>
          <p:nvPr/>
        </p:nvSpPr>
        <p:spPr>
          <a:xfrm>
            <a:off x="6324600" y="2691426"/>
            <a:ext cx="10210800" cy="2140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每日</a:t>
            </a:r>
            <a:r>
              <a:rPr lang="zh-TW" altLang="en-US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連同正常</a:t>
            </a:r>
            <a:r>
              <a:rPr lang="zh-TW" altLang="en-US" sz="4000" spc="-20" dirty="0">
                <a:solidFill>
                  <a:srgbClr val="281F1C"/>
                </a:solidFill>
                <a:latin typeface="Microsoft JhengHei"/>
                <a:cs typeface="Microsoft JhengHei"/>
              </a:rPr>
              <a:t>辦公時數，不</a:t>
            </a:r>
            <a:r>
              <a:rPr lang="zh-TW" altLang="en-US" sz="4000" dirty="0">
                <a:solidFill>
                  <a:srgbClr val="281F1C"/>
                </a:solidFill>
                <a:latin typeface="Microsoft JhengHei"/>
                <a:cs typeface="Microsoft JhengHei"/>
              </a:rPr>
              <a:t>得超過</a:t>
            </a:r>
            <a:r>
              <a:rPr lang="en-US" altLang="zh-TW"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12</a:t>
            </a:r>
            <a:r>
              <a:rPr lang="zh-TW" altLang="en-US"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小時</a:t>
            </a: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       </a:t>
            </a:r>
            <a:r>
              <a:rPr lang="en-US" altLang="zh-TW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(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上班</a:t>
            </a:r>
            <a:r>
              <a:rPr lang="en-US" altLang="zh-TW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8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小時 </a:t>
            </a:r>
            <a:r>
              <a:rPr lang="en-US" altLang="zh-TW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+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加班</a:t>
            </a:r>
            <a:r>
              <a:rPr lang="en-US" altLang="zh-TW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4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小時 </a:t>
            </a:r>
            <a:r>
              <a:rPr lang="en-US" altLang="zh-TW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)</a:t>
            </a: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每月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加班不得超過</a:t>
            </a:r>
            <a:r>
              <a:rPr lang="en-US" altLang="zh-TW"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60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小時</a:t>
            </a: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</a:t>
            </a: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DDAF29DD-0F80-A22B-D6F6-45C133722F97}"/>
              </a:ext>
            </a:extLst>
          </p:cNvPr>
          <p:cNvSpPr/>
          <p:nvPr/>
        </p:nvSpPr>
        <p:spPr>
          <a:xfrm>
            <a:off x="218739" y="2737788"/>
            <a:ext cx="4560092" cy="1709386"/>
          </a:xfrm>
          <a:custGeom>
            <a:avLst/>
            <a:gdLst/>
            <a:ahLst/>
            <a:cxnLst/>
            <a:rect l="l" t="t" r="r" b="b"/>
            <a:pathLst>
              <a:path w="2044065" h="1161414">
                <a:moveTo>
                  <a:pt x="1850136" y="1161287"/>
                </a:moveTo>
                <a:lnTo>
                  <a:pt x="193548" y="1161287"/>
                </a:lnTo>
                <a:lnTo>
                  <a:pt x="149236" y="1156165"/>
                </a:lnTo>
                <a:lnTo>
                  <a:pt x="108523" y="1141578"/>
                </a:lnTo>
                <a:lnTo>
                  <a:pt x="72583" y="1118700"/>
                </a:lnTo>
                <a:lnTo>
                  <a:pt x="42587" y="1088704"/>
                </a:lnTo>
                <a:lnTo>
                  <a:pt x="19709" y="1052764"/>
                </a:lnTo>
                <a:lnTo>
                  <a:pt x="5122" y="1012051"/>
                </a:lnTo>
                <a:lnTo>
                  <a:pt x="0" y="967739"/>
                </a:lnTo>
                <a:lnTo>
                  <a:pt x="0" y="193548"/>
                </a:lnTo>
                <a:lnTo>
                  <a:pt x="5122" y="149236"/>
                </a:lnTo>
                <a:lnTo>
                  <a:pt x="19709" y="108523"/>
                </a:lnTo>
                <a:lnTo>
                  <a:pt x="42587" y="72583"/>
                </a:lnTo>
                <a:lnTo>
                  <a:pt x="72583" y="42587"/>
                </a:lnTo>
                <a:lnTo>
                  <a:pt x="108523" y="19709"/>
                </a:lnTo>
                <a:lnTo>
                  <a:pt x="149236" y="5122"/>
                </a:lnTo>
                <a:lnTo>
                  <a:pt x="193548" y="0"/>
                </a:lnTo>
                <a:lnTo>
                  <a:pt x="1850136" y="0"/>
                </a:lnTo>
                <a:lnTo>
                  <a:pt x="1894447" y="5122"/>
                </a:lnTo>
                <a:lnTo>
                  <a:pt x="1935160" y="19709"/>
                </a:lnTo>
                <a:lnTo>
                  <a:pt x="1971100" y="42587"/>
                </a:lnTo>
                <a:lnTo>
                  <a:pt x="2001096" y="72583"/>
                </a:lnTo>
                <a:lnTo>
                  <a:pt x="2023974" y="108523"/>
                </a:lnTo>
                <a:lnTo>
                  <a:pt x="2038561" y="149236"/>
                </a:lnTo>
                <a:lnTo>
                  <a:pt x="2043683" y="193548"/>
                </a:lnTo>
                <a:lnTo>
                  <a:pt x="2043683" y="967739"/>
                </a:lnTo>
                <a:lnTo>
                  <a:pt x="2038561" y="1012051"/>
                </a:lnTo>
                <a:lnTo>
                  <a:pt x="2023974" y="1052764"/>
                </a:lnTo>
                <a:lnTo>
                  <a:pt x="2001096" y="1088704"/>
                </a:lnTo>
                <a:lnTo>
                  <a:pt x="1971100" y="1118700"/>
                </a:lnTo>
                <a:lnTo>
                  <a:pt x="1935160" y="1141578"/>
                </a:lnTo>
                <a:lnTo>
                  <a:pt x="1894447" y="1156165"/>
                </a:lnTo>
                <a:lnTo>
                  <a:pt x="1850136" y="116128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18E9A810-12E7-E7C4-1A8D-47C0BF3079BF}"/>
              </a:ext>
            </a:extLst>
          </p:cNvPr>
          <p:cNvSpPr/>
          <p:nvPr/>
        </p:nvSpPr>
        <p:spPr>
          <a:xfrm>
            <a:off x="133722" y="7362626"/>
            <a:ext cx="5892162" cy="1932968"/>
          </a:xfrm>
          <a:custGeom>
            <a:avLst/>
            <a:gdLst/>
            <a:ahLst/>
            <a:cxnLst/>
            <a:rect l="l" t="t" r="r" b="b"/>
            <a:pathLst>
              <a:path w="2070100" h="1188720">
                <a:moveTo>
                  <a:pt x="207264" y="1188720"/>
                </a:moveTo>
                <a:lnTo>
                  <a:pt x="166116" y="1184148"/>
                </a:lnTo>
                <a:lnTo>
                  <a:pt x="126492" y="1171956"/>
                </a:lnTo>
                <a:lnTo>
                  <a:pt x="91440" y="1153668"/>
                </a:lnTo>
                <a:lnTo>
                  <a:pt x="60960" y="1127760"/>
                </a:lnTo>
                <a:lnTo>
                  <a:pt x="25908" y="1080516"/>
                </a:lnTo>
                <a:lnTo>
                  <a:pt x="9144" y="1043939"/>
                </a:lnTo>
                <a:lnTo>
                  <a:pt x="1524" y="1002792"/>
                </a:lnTo>
                <a:lnTo>
                  <a:pt x="0" y="982980"/>
                </a:lnTo>
                <a:lnTo>
                  <a:pt x="108" y="205740"/>
                </a:lnTo>
                <a:lnTo>
                  <a:pt x="1306" y="188976"/>
                </a:lnTo>
                <a:lnTo>
                  <a:pt x="1415" y="187452"/>
                </a:lnTo>
                <a:lnTo>
                  <a:pt x="9144" y="146304"/>
                </a:lnTo>
                <a:lnTo>
                  <a:pt x="24384" y="109728"/>
                </a:lnTo>
                <a:lnTo>
                  <a:pt x="47244" y="76200"/>
                </a:lnTo>
                <a:lnTo>
                  <a:pt x="74676" y="48768"/>
                </a:lnTo>
                <a:lnTo>
                  <a:pt x="108204" y="25907"/>
                </a:lnTo>
                <a:lnTo>
                  <a:pt x="144780" y="10668"/>
                </a:lnTo>
                <a:lnTo>
                  <a:pt x="184404" y="1524"/>
                </a:lnTo>
                <a:lnTo>
                  <a:pt x="205740" y="0"/>
                </a:lnTo>
                <a:lnTo>
                  <a:pt x="1863851" y="0"/>
                </a:lnTo>
                <a:lnTo>
                  <a:pt x="1905000" y="4571"/>
                </a:lnTo>
                <a:lnTo>
                  <a:pt x="1943100" y="16764"/>
                </a:lnTo>
                <a:lnTo>
                  <a:pt x="1961388" y="25907"/>
                </a:lnTo>
                <a:lnTo>
                  <a:pt x="207264" y="25907"/>
                </a:lnTo>
                <a:lnTo>
                  <a:pt x="170688" y="28956"/>
                </a:lnTo>
                <a:lnTo>
                  <a:pt x="120396" y="47244"/>
                </a:lnTo>
                <a:lnTo>
                  <a:pt x="79248" y="79248"/>
                </a:lnTo>
                <a:lnTo>
                  <a:pt x="48768" y="120396"/>
                </a:lnTo>
                <a:lnTo>
                  <a:pt x="39624" y="135636"/>
                </a:lnTo>
                <a:lnTo>
                  <a:pt x="27432" y="187452"/>
                </a:lnTo>
                <a:lnTo>
                  <a:pt x="25908" y="981456"/>
                </a:lnTo>
                <a:lnTo>
                  <a:pt x="28956" y="1018032"/>
                </a:lnTo>
                <a:lnTo>
                  <a:pt x="47244" y="1066800"/>
                </a:lnTo>
                <a:lnTo>
                  <a:pt x="79248" y="1109472"/>
                </a:lnTo>
                <a:lnTo>
                  <a:pt x="120396" y="1139952"/>
                </a:lnTo>
                <a:lnTo>
                  <a:pt x="169164" y="1158239"/>
                </a:lnTo>
                <a:lnTo>
                  <a:pt x="207264" y="1162812"/>
                </a:lnTo>
                <a:lnTo>
                  <a:pt x="1962912" y="1162812"/>
                </a:lnTo>
                <a:lnTo>
                  <a:pt x="1944624" y="1171956"/>
                </a:lnTo>
                <a:lnTo>
                  <a:pt x="1926336" y="1178052"/>
                </a:lnTo>
                <a:lnTo>
                  <a:pt x="1906524" y="1184148"/>
                </a:lnTo>
                <a:lnTo>
                  <a:pt x="1885188" y="1187196"/>
                </a:lnTo>
                <a:lnTo>
                  <a:pt x="1863851" y="1187196"/>
                </a:lnTo>
                <a:lnTo>
                  <a:pt x="207264" y="1188720"/>
                </a:lnTo>
                <a:close/>
              </a:path>
              <a:path w="2070100" h="1188720">
                <a:moveTo>
                  <a:pt x="1962912" y="1162812"/>
                </a:moveTo>
                <a:lnTo>
                  <a:pt x="1862328" y="1162812"/>
                </a:lnTo>
                <a:lnTo>
                  <a:pt x="1882140" y="1161288"/>
                </a:lnTo>
                <a:lnTo>
                  <a:pt x="1898904" y="1159764"/>
                </a:lnTo>
                <a:lnTo>
                  <a:pt x="1949196" y="1141476"/>
                </a:lnTo>
                <a:lnTo>
                  <a:pt x="1991868" y="1109472"/>
                </a:lnTo>
                <a:lnTo>
                  <a:pt x="2022348" y="1068324"/>
                </a:lnTo>
                <a:lnTo>
                  <a:pt x="2040636" y="1018032"/>
                </a:lnTo>
                <a:lnTo>
                  <a:pt x="2045208" y="207264"/>
                </a:lnTo>
                <a:lnTo>
                  <a:pt x="2043684" y="188976"/>
                </a:lnTo>
                <a:lnTo>
                  <a:pt x="2029968" y="137160"/>
                </a:lnTo>
                <a:lnTo>
                  <a:pt x="2004060" y="92964"/>
                </a:lnTo>
                <a:lnTo>
                  <a:pt x="1965960" y="57912"/>
                </a:lnTo>
                <a:lnTo>
                  <a:pt x="1918716" y="35052"/>
                </a:lnTo>
                <a:lnTo>
                  <a:pt x="1863851" y="25907"/>
                </a:lnTo>
                <a:lnTo>
                  <a:pt x="1961388" y="25907"/>
                </a:lnTo>
                <a:lnTo>
                  <a:pt x="1994916" y="47244"/>
                </a:lnTo>
                <a:lnTo>
                  <a:pt x="2022348" y="74676"/>
                </a:lnTo>
                <a:lnTo>
                  <a:pt x="2045208" y="108204"/>
                </a:lnTo>
                <a:lnTo>
                  <a:pt x="2060448" y="144780"/>
                </a:lnTo>
                <a:lnTo>
                  <a:pt x="2068068" y="185928"/>
                </a:lnTo>
                <a:lnTo>
                  <a:pt x="2069592" y="205740"/>
                </a:lnTo>
                <a:lnTo>
                  <a:pt x="2069592" y="1002792"/>
                </a:lnTo>
                <a:lnTo>
                  <a:pt x="2060448" y="1042416"/>
                </a:lnTo>
                <a:lnTo>
                  <a:pt x="2045208" y="1078992"/>
                </a:lnTo>
                <a:lnTo>
                  <a:pt x="2023872" y="1112520"/>
                </a:lnTo>
                <a:lnTo>
                  <a:pt x="1979676" y="1152144"/>
                </a:lnTo>
                <a:lnTo>
                  <a:pt x="1962912" y="116281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808CF0DD-6E10-9738-B20D-13F402037BE9}"/>
              </a:ext>
            </a:extLst>
          </p:cNvPr>
          <p:cNvSpPr/>
          <p:nvPr/>
        </p:nvSpPr>
        <p:spPr>
          <a:xfrm>
            <a:off x="242220" y="2678498"/>
            <a:ext cx="4560093" cy="1815471"/>
          </a:xfrm>
          <a:custGeom>
            <a:avLst/>
            <a:gdLst/>
            <a:ahLst/>
            <a:cxnLst/>
            <a:rect l="l" t="t" r="r" b="b"/>
            <a:pathLst>
              <a:path w="2070100" h="1188720">
                <a:moveTo>
                  <a:pt x="207264" y="1188720"/>
                </a:moveTo>
                <a:lnTo>
                  <a:pt x="166116" y="1184148"/>
                </a:lnTo>
                <a:lnTo>
                  <a:pt x="126492" y="1171956"/>
                </a:lnTo>
                <a:lnTo>
                  <a:pt x="91440" y="1153668"/>
                </a:lnTo>
                <a:lnTo>
                  <a:pt x="60960" y="1127760"/>
                </a:lnTo>
                <a:lnTo>
                  <a:pt x="25908" y="1080516"/>
                </a:lnTo>
                <a:lnTo>
                  <a:pt x="9144" y="1043939"/>
                </a:lnTo>
                <a:lnTo>
                  <a:pt x="1524" y="1002792"/>
                </a:lnTo>
                <a:lnTo>
                  <a:pt x="0" y="982980"/>
                </a:lnTo>
                <a:lnTo>
                  <a:pt x="108" y="205740"/>
                </a:lnTo>
                <a:lnTo>
                  <a:pt x="1306" y="188976"/>
                </a:lnTo>
                <a:lnTo>
                  <a:pt x="1415" y="187452"/>
                </a:lnTo>
                <a:lnTo>
                  <a:pt x="9144" y="146304"/>
                </a:lnTo>
                <a:lnTo>
                  <a:pt x="24384" y="109728"/>
                </a:lnTo>
                <a:lnTo>
                  <a:pt x="47244" y="76200"/>
                </a:lnTo>
                <a:lnTo>
                  <a:pt x="74676" y="48768"/>
                </a:lnTo>
                <a:lnTo>
                  <a:pt x="108204" y="25907"/>
                </a:lnTo>
                <a:lnTo>
                  <a:pt x="144780" y="10668"/>
                </a:lnTo>
                <a:lnTo>
                  <a:pt x="184404" y="1524"/>
                </a:lnTo>
                <a:lnTo>
                  <a:pt x="205740" y="0"/>
                </a:lnTo>
                <a:lnTo>
                  <a:pt x="1863851" y="0"/>
                </a:lnTo>
                <a:lnTo>
                  <a:pt x="1905000" y="4571"/>
                </a:lnTo>
                <a:lnTo>
                  <a:pt x="1943100" y="16764"/>
                </a:lnTo>
                <a:lnTo>
                  <a:pt x="1961388" y="25907"/>
                </a:lnTo>
                <a:lnTo>
                  <a:pt x="207264" y="25907"/>
                </a:lnTo>
                <a:lnTo>
                  <a:pt x="170688" y="28956"/>
                </a:lnTo>
                <a:lnTo>
                  <a:pt x="120396" y="47244"/>
                </a:lnTo>
                <a:lnTo>
                  <a:pt x="79248" y="79248"/>
                </a:lnTo>
                <a:lnTo>
                  <a:pt x="48768" y="120396"/>
                </a:lnTo>
                <a:lnTo>
                  <a:pt x="39624" y="135636"/>
                </a:lnTo>
                <a:lnTo>
                  <a:pt x="27432" y="187452"/>
                </a:lnTo>
                <a:lnTo>
                  <a:pt x="25908" y="981456"/>
                </a:lnTo>
                <a:lnTo>
                  <a:pt x="28956" y="1018032"/>
                </a:lnTo>
                <a:lnTo>
                  <a:pt x="47244" y="1066800"/>
                </a:lnTo>
                <a:lnTo>
                  <a:pt x="79248" y="1109472"/>
                </a:lnTo>
                <a:lnTo>
                  <a:pt x="120396" y="1139952"/>
                </a:lnTo>
                <a:lnTo>
                  <a:pt x="169164" y="1158239"/>
                </a:lnTo>
                <a:lnTo>
                  <a:pt x="207264" y="1162812"/>
                </a:lnTo>
                <a:lnTo>
                  <a:pt x="1962912" y="1162812"/>
                </a:lnTo>
                <a:lnTo>
                  <a:pt x="1944624" y="1171956"/>
                </a:lnTo>
                <a:lnTo>
                  <a:pt x="1926336" y="1178052"/>
                </a:lnTo>
                <a:lnTo>
                  <a:pt x="1906524" y="1184148"/>
                </a:lnTo>
                <a:lnTo>
                  <a:pt x="1885188" y="1187196"/>
                </a:lnTo>
                <a:lnTo>
                  <a:pt x="1863851" y="1187196"/>
                </a:lnTo>
                <a:lnTo>
                  <a:pt x="207264" y="1188720"/>
                </a:lnTo>
                <a:close/>
              </a:path>
              <a:path w="2070100" h="1188720">
                <a:moveTo>
                  <a:pt x="1962912" y="1162812"/>
                </a:moveTo>
                <a:lnTo>
                  <a:pt x="1862328" y="1162812"/>
                </a:lnTo>
                <a:lnTo>
                  <a:pt x="1882140" y="1161288"/>
                </a:lnTo>
                <a:lnTo>
                  <a:pt x="1898904" y="1159764"/>
                </a:lnTo>
                <a:lnTo>
                  <a:pt x="1949196" y="1141476"/>
                </a:lnTo>
                <a:lnTo>
                  <a:pt x="1991868" y="1109472"/>
                </a:lnTo>
                <a:lnTo>
                  <a:pt x="2022348" y="1068324"/>
                </a:lnTo>
                <a:lnTo>
                  <a:pt x="2040636" y="1018032"/>
                </a:lnTo>
                <a:lnTo>
                  <a:pt x="2045208" y="207264"/>
                </a:lnTo>
                <a:lnTo>
                  <a:pt x="2043684" y="188976"/>
                </a:lnTo>
                <a:lnTo>
                  <a:pt x="2029968" y="137160"/>
                </a:lnTo>
                <a:lnTo>
                  <a:pt x="2004060" y="92964"/>
                </a:lnTo>
                <a:lnTo>
                  <a:pt x="1965960" y="57912"/>
                </a:lnTo>
                <a:lnTo>
                  <a:pt x="1918716" y="35052"/>
                </a:lnTo>
                <a:lnTo>
                  <a:pt x="1863851" y="25907"/>
                </a:lnTo>
                <a:lnTo>
                  <a:pt x="1961388" y="25907"/>
                </a:lnTo>
                <a:lnTo>
                  <a:pt x="1994916" y="47244"/>
                </a:lnTo>
                <a:lnTo>
                  <a:pt x="2022348" y="74676"/>
                </a:lnTo>
                <a:lnTo>
                  <a:pt x="2045208" y="108204"/>
                </a:lnTo>
                <a:lnTo>
                  <a:pt x="2060448" y="144780"/>
                </a:lnTo>
                <a:lnTo>
                  <a:pt x="2068068" y="185928"/>
                </a:lnTo>
                <a:lnTo>
                  <a:pt x="2069592" y="205740"/>
                </a:lnTo>
                <a:lnTo>
                  <a:pt x="2069592" y="1002792"/>
                </a:lnTo>
                <a:lnTo>
                  <a:pt x="2060448" y="1042416"/>
                </a:lnTo>
                <a:lnTo>
                  <a:pt x="2045208" y="1078992"/>
                </a:lnTo>
                <a:lnTo>
                  <a:pt x="2023872" y="1112520"/>
                </a:lnTo>
                <a:lnTo>
                  <a:pt x="1979676" y="1152144"/>
                </a:lnTo>
                <a:lnTo>
                  <a:pt x="1962912" y="116281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0EBE4146-7D37-2B29-E54F-A3BD30270F0D}"/>
              </a:ext>
            </a:extLst>
          </p:cNvPr>
          <p:cNvSpPr txBox="1"/>
          <p:nvPr/>
        </p:nvSpPr>
        <p:spPr>
          <a:xfrm>
            <a:off x="502789" y="2932551"/>
            <a:ext cx="39930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/>
              <a:t>延長辦公時數</a:t>
            </a:r>
            <a:endParaRPr lang="en-US" altLang="zh-TW" sz="4000" dirty="0"/>
          </a:p>
          <a:p>
            <a:pPr algn="ctr"/>
            <a:r>
              <a:rPr lang="en-US" altLang="zh-TW" sz="4000" dirty="0"/>
              <a:t>(</a:t>
            </a:r>
            <a:r>
              <a:rPr lang="zh-TW" altLang="en-US" sz="4000" dirty="0"/>
              <a:t>一般加班</a:t>
            </a:r>
            <a:r>
              <a:rPr lang="en-US" altLang="zh-TW" sz="4000" dirty="0"/>
              <a:t>)</a:t>
            </a:r>
            <a:endParaRPr lang="zh-TW" altLang="en-US" sz="4000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5276610-41A1-4DE1-647C-340E4ACE6A03}"/>
              </a:ext>
            </a:extLst>
          </p:cNvPr>
          <p:cNvSpPr txBox="1"/>
          <p:nvPr/>
        </p:nvSpPr>
        <p:spPr>
          <a:xfrm>
            <a:off x="457200" y="7498426"/>
            <a:ext cx="5262381" cy="1708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3500" spc="-15" dirty="0">
                <a:solidFill>
                  <a:schemeClr val="tx1"/>
                </a:solidFill>
              </a:rPr>
              <a:t>搶救重大災害、</a:t>
            </a:r>
            <a:endParaRPr lang="en-US" altLang="zh-TW" sz="3500" spc="-15" dirty="0">
              <a:solidFill>
                <a:schemeClr val="tx1"/>
              </a:solidFill>
            </a:endParaRPr>
          </a:p>
          <a:p>
            <a:r>
              <a:rPr lang="zh-TW" altLang="en-US" sz="3500" spc="-15" dirty="0">
                <a:solidFill>
                  <a:schemeClr val="tx1"/>
                </a:solidFill>
              </a:rPr>
              <a:t>處理緊急或重大突發事件、</a:t>
            </a:r>
            <a:endParaRPr lang="en-US" altLang="zh-TW" sz="3500" spc="-15" dirty="0">
              <a:solidFill>
                <a:schemeClr val="tx1"/>
              </a:solidFill>
            </a:endParaRPr>
          </a:p>
          <a:p>
            <a:r>
              <a:rPr lang="zh-TW" altLang="en-US" sz="3500" spc="-15" dirty="0">
                <a:solidFill>
                  <a:schemeClr val="tx1"/>
                </a:solidFill>
              </a:rPr>
              <a:t>辦理重大專案業務</a:t>
            </a:r>
            <a:endParaRPr lang="zh-TW" altLang="en-US" sz="3500" dirty="0">
              <a:solidFill>
                <a:schemeClr val="tx1"/>
              </a:solidFill>
            </a:endParaRPr>
          </a:p>
        </p:txBody>
      </p:sp>
      <p:sp>
        <p:nvSpPr>
          <p:cNvPr id="24" name="箭號: 向右 23">
            <a:extLst>
              <a:ext uri="{FF2B5EF4-FFF2-40B4-BE49-F238E27FC236}">
                <a16:creationId xmlns:a16="http://schemas.microsoft.com/office/drawing/2014/main" id="{EAD14388-7C5F-C806-3AA0-606FC8C679FA}"/>
              </a:ext>
            </a:extLst>
          </p:cNvPr>
          <p:cNvSpPr/>
          <p:nvPr/>
        </p:nvSpPr>
        <p:spPr>
          <a:xfrm>
            <a:off x="4992757" y="3489428"/>
            <a:ext cx="554148" cy="434042"/>
          </a:xfrm>
          <a:prstGeom prst="rightArrow">
            <a:avLst>
              <a:gd name="adj1" fmla="val 50000"/>
              <a:gd name="adj2" fmla="val 53344"/>
            </a:avLst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id="{6CD8F30F-1FCB-7048-0E0E-76AEF2DB8E72}"/>
              </a:ext>
            </a:extLst>
          </p:cNvPr>
          <p:cNvSpPr/>
          <p:nvPr/>
        </p:nvSpPr>
        <p:spPr>
          <a:xfrm>
            <a:off x="6100635" y="8063732"/>
            <a:ext cx="609600" cy="4572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5F4DD25-F94B-463E-130F-F51357E3C15E}"/>
              </a:ext>
            </a:extLst>
          </p:cNvPr>
          <p:cNvSpPr txBox="1"/>
          <p:nvPr/>
        </p:nvSpPr>
        <p:spPr>
          <a:xfrm>
            <a:off x="7095887" y="6424973"/>
            <a:ext cx="11140403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dirty="0">
                <a:solidFill>
                  <a:srgbClr val="281F1C"/>
                </a:solidFill>
                <a:latin typeface="Microsoft JhengHei"/>
                <a:cs typeface="Microsoft JhengHei"/>
              </a:rPr>
              <a:t>每日</a:t>
            </a:r>
            <a:r>
              <a:rPr lang="zh-TW" altLang="en-US" sz="4000" spc="-30" dirty="0">
                <a:solidFill>
                  <a:srgbClr val="281F1C"/>
                </a:solidFill>
                <a:latin typeface="Microsoft JhengHei"/>
                <a:cs typeface="Microsoft JhengHei"/>
              </a:rPr>
              <a:t>連同正常</a:t>
            </a:r>
            <a:r>
              <a:rPr lang="zh-TW" altLang="en-US" sz="4000" spc="-20" dirty="0">
                <a:solidFill>
                  <a:srgbClr val="281F1C"/>
                </a:solidFill>
                <a:latin typeface="Microsoft JhengHei"/>
                <a:cs typeface="Microsoft JhengHei"/>
              </a:rPr>
              <a:t>辦公時數，不</a:t>
            </a:r>
            <a:r>
              <a:rPr lang="zh-TW" altLang="en-US" sz="4000" dirty="0">
                <a:solidFill>
                  <a:srgbClr val="281F1C"/>
                </a:solidFill>
                <a:latin typeface="Microsoft JhengHei"/>
                <a:cs typeface="Microsoft JhengHei"/>
              </a:rPr>
              <a:t>得超過</a:t>
            </a:r>
            <a:r>
              <a:rPr lang="en-US" altLang="zh-TW" sz="4000" b="1" spc="-20" dirty="0">
                <a:solidFill>
                  <a:srgbClr val="FF0000"/>
                </a:solidFill>
                <a:latin typeface="Microsoft JhengHei"/>
                <a:cs typeface="Microsoft JhengHei"/>
              </a:rPr>
              <a:t>14</a:t>
            </a:r>
            <a:r>
              <a:rPr lang="zh-TW" altLang="en-US"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小時</a:t>
            </a: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rgbClr val="FF0000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每月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加班不得超過</a:t>
            </a:r>
            <a:r>
              <a:rPr lang="en-US" altLang="zh-TW" sz="4000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8</a:t>
            </a:r>
            <a:r>
              <a:rPr lang="en-US" altLang="zh-TW" sz="4000" b="1" spc="-50" dirty="0">
                <a:solidFill>
                  <a:srgbClr val="FF0000"/>
                </a:solidFill>
                <a:latin typeface="Microsoft JhengHei"/>
                <a:cs typeface="Microsoft JhengHei"/>
              </a:rPr>
              <a:t>0</a:t>
            </a:r>
            <a:r>
              <a:rPr lang="zh-TW" altLang="en-US" sz="4000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小時</a:t>
            </a:r>
            <a:endParaRPr lang="en-US" altLang="zh-TW" sz="4000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4000" b="1" spc="-50" dirty="0">
              <a:solidFill>
                <a:schemeClr val="tx1"/>
              </a:solidFill>
              <a:latin typeface="Microsoft JhengHei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en-US" altLang="zh-TW" sz="3500" spc="-1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(</a:t>
            </a:r>
            <a:r>
              <a:rPr lang="zh-TW" altLang="en-US" sz="3500" spc="-1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急迫必要、人力調度</a:t>
            </a:r>
            <a:r>
              <a:rPr lang="zh-TW" altLang="en-US" sz="3500" spc="-3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困難</a:t>
            </a:r>
            <a:r>
              <a:rPr lang="zh-TW" altLang="en-US" sz="35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每日工時不受</a:t>
            </a:r>
            <a:r>
              <a:rPr lang="en-US" altLang="zh-TW" sz="3500" spc="14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14</a:t>
            </a:r>
            <a:r>
              <a:rPr lang="zh-TW" altLang="en-US" sz="3500" spc="-3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小時</a:t>
            </a:r>
            <a:r>
              <a:rPr lang="zh-TW" altLang="en-US" sz="35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之限制，</a:t>
            </a:r>
            <a:endParaRPr lang="en-US" altLang="zh-TW" sz="3500" spc="-1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3500" spc="-1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3500" spc="-2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不得連續超</a:t>
            </a:r>
            <a:r>
              <a:rPr lang="zh-TW" altLang="en-US" sz="3500" spc="-1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過</a:t>
            </a:r>
            <a:r>
              <a:rPr lang="en-US" altLang="zh-TW" sz="3500" spc="145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3</a:t>
            </a:r>
            <a:r>
              <a:rPr lang="zh-TW" altLang="en-US" sz="35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日</a:t>
            </a:r>
            <a:r>
              <a:rPr lang="zh-TW" altLang="en-US" sz="3500" spc="-5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）</a:t>
            </a:r>
            <a:endParaRPr lang="en-US" altLang="zh-TW" sz="3500" spc="-5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endParaRPr lang="en-US" altLang="zh-TW" sz="3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</a:endParaRP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</a:rPr>
              <a:t>一個月內報市府備查</a:t>
            </a:r>
          </a:p>
          <a:p>
            <a:pPr marL="25400" marR="10160" indent="48260" algn="just">
              <a:lnSpc>
                <a:spcPts val="3000"/>
              </a:lnSpc>
              <a:spcBef>
                <a:spcPts val="210"/>
              </a:spcBef>
            </a:pPr>
            <a:r>
              <a:rPr lang="zh-TW" altLang="en-US" sz="4000" b="1" spc="-50" dirty="0">
                <a:solidFill>
                  <a:schemeClr val="tx1"/>
                </a:solidFill>
                <a:latin typeface="Microsoft JhengHei"/>
                <a:cs typeface="Microsoft JhengHei"/>
              </a:rPr>
              <a:t> </a:t>
            </a:r>
            <a:endParaRPr lang="en-US" altLang="zh-TW" sz="4000" b="1" spc="-50" dirty="0">
              <a:solidFill>
                <a:schemeClr val="tx1"/>
              </a:solidFill>
              <a:latin typeface="Microsoft JhengHei"/>
              <a:cs typeface="Microsoft JhengHei"/>
            </a:endParaRPr>
          </a:p>
        </p:txBody>
      </p:sp>
      <p:sp>
        <p:nvSpPr>
          <p:cNvPr id="31" name="L 圖案 30">
            <a:extLst>
              <a:ext uri="{FF2B5EF4-FFF2-40B4-BE49-F238E27FC236}">
                <a16:creationId xmlns:a16="http://schemas.microsoft.com/office/drawing/2014/main" id="{92D7B5DB-2024-8DE2-7E8E-A502CB06D29A}"/>
              </a:ext>
            </a:extLst>
          </p:cNvPr>
          <p:cNvSpPr/>
          <p:nvPr/>
        </p:nvSpPr>
        <p:spPr>
          <a:xfrm rot="18364530">
            <a:off x="364337" y="6539764"/>
            <a:ext cx="887303" cy="460211"/>
          </a:xfrm>
          <a:prstGeom prst="corner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4130" marR="10160" algn="ctr">
              <a:spcBef>
                <a:spcPts val="200"/>
              </a:spcBef>
            </a:pPr>
            <a:r>
              <a:rPr lang="zh-TW" altLang="en-US" sz="1800" b="1" spc="-30" dirty="0">
                <a:solidFill>
                  <a:srgbClr val="FF0000"/>
                </a:solidFill>
                <a:latin typeface="Microsoft JhengHei"/>
                <a:cs typeface="Microsoft JhengHei"/>
              </a:rPr>
              <a:t>事</a:t>
            </a:r>
            <a:endParaRPr lang="zh-TW" altLang="en-US" sz="1800" dirty="0">
              <a:latin typeface="Microsoft JhengHei"/>
              <a:cs typeface="Microsoft JhengHei"/>
            </a:endParaRPr>
          </a:p>
        </p:txBody>
      </p:sp>
      <p:pic>
        <p:nvPicPr>
          <p:cNvPr id="33" name="圖片 32">
            <a:extLst>
              <a:ext uri="{FF2B5EF4-FFF2-40B4-BE49-F238E27FC236}">
                <a16:creationId xmlns:a16="http://schemas.microsoft.com/office/drawing/2014/main" id="{7CE9223D-1D47-FB93-23B7-88FA624F7E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702" y="5056368"/>
            <a:ext cx="3349098" cy="2022018"/>
          </a:xfrm>
          <a:prstGeom prst="rect">
            <a:avLst/>
          </a:prstGeom>
        </p:spPr>
      </p:pic>
      <p:sp>
        <p:nvSpPr>
          <p:cNvPr id="2" name="object 4">
            <a:extLst>
              <a:ext uri="{FF2B5EF4-FFF2-40B4-BE49-F238E27FC236}">
                <a16:creationId xmlns:a16="http://schemas.microsoft.com/office/drawing/2014/main" id="{DC88485B-4D95-AB90-5CB1-3F59241363C4}"/>
              </a:ext>
            </a:extLst>
          </p:cNvPr>
          <p:cNvSpPr/>
          <p:nvPr/>
        </p:nvSpPr>
        <p:spPr>
          <a:xfrm>
            <a:off x="5719581" y="2286576"/>
            <a:ext cx="11914887" cy="2839747"/>
          </a:xfrm>
          <a:custGeom>
            <a:avLst/>
            <a:gdLst/>
            <a:ahLst/>
            <a:cxnLst/>
            <a:rect l="l" t="t" r="r" b="b"/>
            <a:pathLst>
              <a:path w="2070100" h="1188720">
                <a:moveTo>
                  <a:pt x="207264" y="1188720"/>
                </a:moveTo>
                <a:lnTo>
                  <a:pt x="166116" y="1184148"/>
                </a:lnTo>
                <a:lnTo>
                  <a:pt x="126492" y="1171956"/>
                </a:lnTo>
                <a:lnTo>
                  <a:pt x="91440" y="1153668"/>
                </a:lnTo>
                <a:lnTo>
                  <a:pt x="60960" y="1127760"/>
                </a:lnTo>
                <a:lnTo>
                  <a:pt x="25908" y="1080516"/>
                </a:lnTo>
                <a:lnTo>
                  <a:pt x="9144" y="1043939"/>
                </a:lnTo>
                <a:lnTo>
                  <a:pt x="1524" y="1002792"/>
                </a:lnTo>
                <a:lnTo>
                  <a:pt x="0" y="982980"/>
                </a:lnTo>
                <a:lnTo>
                  <a:pt x="108" y="205740"/>
                </a:lnTo>
                <a:lnTo>
                  <a:pt x="1306" y="188976"/>
                </a:lnTo>
                <a:lnTo>
                  <a:pt x="1415" y="187452"/>
                </a:lnTo>
                <a:lnTo>
                  <a:pt x="9144" y="146304"/>
                </a:lnTo>
                <a:lnTo>
                  <a:pt x="24384" y="109728"/>
                </a:lnTo>
                <a:lnTo>
                  <a:pt x="47244" y="76200"/>
                </a:lnTo>
                <a:lnTo>
                  <a:pt x="74676" y="48768"/>
                </a:lnTo>
                <a:lnTo>
                  <a:pt x="108204" y="25907"/>
                </a:lnTo>
                <a:lnTo>
                  <a:pt x="144780" y="10668"/>
                </a:lnTo>
                <a:lnTo>
                  <a:pt x="184404" y="1524"/>
                </a:lnTo>
                <a:lnTo>
                  <a:pt x="205740" y="0"/>
                </a:lnTo>
                <a:lnTo>
                  <a:pt x="1863851" y="0"/>
                </a:lnTo>
                <a:lnTo>
                  <a:pt x="1905000" y="4571"/>
                </a:lnTo>
                <a:lnTo>
                  <a:pt x="1943100" y="16764"/>
                </a:lnTo>
                <a:lnTo>
                  <a:pt x="1961388" y="25907"/>
                </a:lnTo>
                <a:lnTo>
                  <a:pt x="207264" y="25907"/>
                </a:lnTo>
                <a:lnTo>
                  <a:pt x="170688" y="28956"/>
                </a:lnTo>
                <a:lnTo>
                  <a:pt x="120396" y="47244"/>
                </a:lnTo>
                <a:lnTo>
                  <a:pt x="79248" y="79248"/>
                </a:lnTo>
                <a:lnTo>
                  <a:pt x="48768" y="120396"/>
                </a:lnTo>
                <a:lnTo>
                  <a:pt x="39624" y="135636"/>
                </a:lnTo>
                <a:lnTo>
                  <a:pt x="27432" y="187452"/>
                </a:lnTo>
                <a:lnTo>
                  <a:pt x="25908" y="981456"/>
                </a:lnTo>
                <a:lnTo>
                  <a:pt x="28956" y="1018032"/>
                </a:lnTo>
                <a:lnTo>
                  <a:pt x="47244" y="1066800"/>
                </a:lnTo>
                <a:lnTo>
                  <a:pt x="79248" y="1109472"/>
                </a:lnTo>
                <a:lnTo>
                  <a:pt x="120396" y="1139952"/>
                </a:lnTo>
                <a:lnTo>
                  <a:pt x="169164" y="1158239"/>
                </a:lnTo>
                <a:lnTo>
                  <a:pt x="207264" y="1162812"/>
                </a:lnTo>
                <a:lnTo>
                  <a:pt x="1962912" y="1162812"/>
                </a:lnTo>
                <a:lnTo>
                  <a:pt x="1944624" y="1171956"/>
                </a:lnTo>
                <a:lnTo>
                  <a:pt x="1926336" y="1178052"/>
                </a:lnTo>
                <a:lnTo>
                  <a:pt x="1906524" y="1184148"/>
                </a:lnTo>
                <a:lnTo>
                  <a:pt x="1885188" y="1187196"/>
                </a:lnTo>
                <a:lnTo>
                  <a:pt x="1863851" y="1187196"/>
                </a:lnTo>
                <a:lnTo>
                  <a:pt x="207264" y="1188720"/>
                </a:lnTo>
                <a:close/>
              </a:path>
              <a:path w="2070100" h="1188720">
                <a:moveTo>
                  <a:pt x="1962912" y="1162812"/>
                </a:moveTo>
                <a:lnTo>
                  <a:pt x="1862328" y="1162812"/>
                </a:lnTo>
                <a:lnTo>
                  <a:pt x="1882140" y="1161288"/>
                </a:lnTo>
                <a:lnTo>
                  <a:pt x="1898904" y="1159764"/>
                </a:lnTo>
                <a:lnTo>
                  <a:pt x="1949196" y="1141476"/>
                </a:lnTo>
                <a:lnTo>
                  <a:pt x="1991868" y="1109472"/>
                </a:lnTo>
                <a:lnTo>
                  <a:pt x="2022348" y="1068324"/>
                </a:lnTo>
                <a:lnTo>
                  <a:pt x="2040636" y="1018032"/>
                </a:lnTo>
                <a:lnTo>
                  <a:pt x="2045208" y="207264"/>
                </a:lnTo>
                <a:lnTo>
                  <a:pt x="2043684" y="188976"/>
                </a:lnTo>
                <a:lnTo>
                  <a:pt x="2029968" y="137160"/>
                </a:lnTo>
                <a:lnTo>
                  <a:pt x="2004060" y="92964"/>
                </a:lnTo>
                <a:lnTo>
                  <a:pt x="1965960" y="57912"/>
                </a:lnTo>
                <a:lnTo>
                  <a:pt x="1918716" y="35052"/>
                </a:lnTo>
                <a:lnTo>
                  <a:pt x="1863851" y="25907"/>
                </a:lnTo>
                <a:lnTo>
                  <a:pt x="1961388" y="25907"/>
                </a:lnTo>
                <a:lnTo>
                  <a:pt x="1994916" y="47244"/>
                </a:lnTo>
                <a:lnTo>
                  <a:pt x="2022348" y="74676"/>
                </a:lnTo>
                <a:lnTo>
                  <a:pt x="2045208" y="108204"/>
                </a:lnTo>
                <a:lnTo>
                  <a:pt x="2060448" y="144780"/>
                </a:lnTo>
                <a:lnTo>
                  <a:pt x="2068068" y="185928"/>
                </a:lnTo>
                <a:lnTo>
                  <a:pt x="2069592" y="205740"/>
                </a:lnTo>
                <a:lnTo>
                  <a:pt x="2069592" y="1002792"/>
                </a:lnTo>
                <a:lnTo>
                  <a:pt x="2060448" y="1042416"/>
                </a:lnTo>
                <a:lnTo>
                  <a:pt x="2045208" y="1078992"/>
                </a:lnTo>
                <a:lnTo>
                  <a:pt x="2023872" y="1112520"/>
                </a:lnTo>
                <a:lnTo>
                  <a:pt x="1979676" y="1152144"/>
                </a:lnTo>
                <a:lnTo>
                  <a:pt x="1962912" y="116281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688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自訂 2">
      <a:dk1>
        <a:sysClr val="windowText" lastClr="000000"/>
      </a:dk1>
      <a:lt1>
        <a:sysClr val="window" lastClr="FFFFFF"/>
      </a:lt1>
      <a:dk2>
        <a:srgbClr val="444D26"/>
      </a:dk2>
      <a:lt2>
        <a:srgbClr val="FCECDA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941</Words>
  <Application>Microsoft Office PowerPoint</Application>
  <PresentationFormat>自訂</PresentationFormat>
  <Paragraphs>134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Microsoft JhengHei Light</vt:lpstr>
      <vt:lpstr>Microsoft JhengHei</vt:lpstr>
      <vt:lpstr>Microsoft JhengHei</vt:lpstr>
      <vt:lpstr>微軟正黑體 Light</vt:lpstr>
      <vt:lpstr>新細明體</vt:lpstr>
      <vt:lpstr>Calibri</vt:lpstr>
      <vt:lpstr>Microsoft Sans Serif</vt:lpstr>
      <vt:lpstr>Wingdings</vt:lpstr>
      <vt:lpstr>Office Theme</vt:lpstr>
      <vt:lpstr>勤休制度實務案例宣導</vt:lpstr>
      <vt:lpstr>辦公時數原則</vt:lpstr>
      <vt:lpstr>延長辦公時數要件</vt:lpstr>
      <vt:lpstr>PowerPoint 簡報</vt:lpstr>
      <vt:lpstr>搶救重大災害、處理緊急或重大突發事件、辦理重大專案業務</vt:lpstr>
      <vt:lpstr>PowerPoint 簡報</vt:lpstr>
      <vt:lpstr>辦公時數跨日合併計算方式 :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勤休制度懶人包</dc:title>
  <dc:creator>凱琪吳</dc:creator>
  <cp:keywords>DAGAdVaEHXE,BAF2GeA5jpA</cp:keywords>
  <cp:lastModifiedBy>田佩晨</cp:lastModifiedBy>
  <cp:revision>48</cp:revision>
  <dcterms:created xsi:type="dcterms:W3CDTF">2025-05-26T00:47:03Z</dcterms:created>
  <dcterms:modified xsi:type="dcterms:W3CDTF">2025-06-20T03:37:59Z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2024-03-28T00:00:00Z</vt:filetime>
  </property>
  <property fmtid="{D5CDD505-2E9C-101B-9397-08002B2CF9AE}" pid="3" name="Creator">
    <vt:lpwstr>Canva</vt:lpwstr>
  </property>
  <property fmtid="{D5CDD505-2E9C-101B-9397-08002B2CF9AE}" pid="4" name="LastSaved">
    <vt:filetime>2025-05-26T00:00:00Z</vt:filetime>
  </property>
  <property fmtid="{D5CDD505-2E9C-101B-9397-08002B2CF9AE}" pid="5" name="Producer">
    <vt:lpwstr>Canva</vt:lpwstr>
  </property>
</Properties>
</file>